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7" r:id="rId1"/>
  </p:sldMasterIdLst>
  <p:notesMasterIdLst>
    <p:notesMasterId r:id="rId32"/>
  </p:notesMasterIdLst>
  <p:sldIdLst>
    <p:sldId id="259" r:id="rId2"/>
    <p:sldId id="260" r:id="rId3"/>
    <p:sldId id="261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1" r:id="rId13"/>
    <p:sldId id="272" r:id="rId14"/>
    <p:sldId id="268" r:id="rId15"/>
    <p:sldId id="273" r:id="rId16"/>
    <p:sldId id="276" r:id="rId17"/>
    <p:sldId id="277" r:id="rId18"/>
    <p:sldId id="278" r:id="rId19"/>
    <p:sldId id="274" r:id="rId20"/>
    <p:sldId id="275" r:id="rId21"/>
    <p:sldId id="287" r:id="rId22"/>
    <p:sldId id="288" r:id="rId23"/>
    <p:sldId id="279" r:id="rId24"/>
    <p:sldId id="280" r:id="rId25"/>
    <p:sldId id="256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950075" cy="923607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ndara" panose="020E0502030303020204" pitchFamily="34" charset="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Trebuchet MS" panose="020B0703020202090204" pitchFamily="34" charset="0"/>
      <p:regular r:id="rId45"/>
      <p:bold r:id="rId46"/>
      <p:italic r:id="rId47"/>
    </p:embeddedFont>
    <p:embeddedFont>
      <p:font typeface="Wingdings 3" pitchFamily="2" charset="2"/>
      <p:regular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1"/>
    <p:restoredTop sz="94694"/>
  </p:normalViewPr>
  <p:slideViewPr>
    <p:cSldViewPr snapToGrid="0">
      <p:cViewPr varScale="1">
        <p:scale>
          <a:sx n="121" d="100"/>
          <a:sy n="121" d="100"/>
        </p:scale>
        <p:origin x="204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6769" y="0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637fa65a6a_0_2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637fa65a6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94029d46f_0_203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794029d46f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377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264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1419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496458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77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6645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2558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35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0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5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1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574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80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zim.co.zw/2016/01/stem-students-public-schools-zimbabwe-offered-free-education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longnow.org/02014/05/06/sylvia-earle-tierney-thys-seminar-primer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io.libretexts.org/Bookshelves/Introductory_and_General_Biology/Book:_General_Biology_(Boundless)/19:_The_Evolution_of_Populations/19.1:_Population_Evolution/19.1A:_Defining_Population_Evolution" TargetMode="Externa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gronomaps.wikidot.com/novedades-biotecnologia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68rWpPDiT0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1.pn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A3E7C"/>
            </a:gs>
            <a:gs pos="96000">
              <a:srgbClr val="0A3E7C"/>
            </a:gs>
            <a:gs pos="100000">
              <a:srgbClr val="0728B5"/>
            </a:gs>
          </a:gsLst>
          <a:lin ang="6120000" scaled="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6300844" cy="77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Welcome to LAMC!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" name="Google Shape;174;p22" descr="C:\Users\orstudent\Desktop\thCAH30U8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1148650"/>
            <a:ext cx="3483429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002190"/>
            <a:ext cx="27432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6048" y="4624802"/>
            <a:ext cx="2566952" cy="215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1149810"/>
            <a:ext cx="3440448" cy="172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449" y="3429000"/>
            <a:ext cx="5410200" cy="29056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6156EF-68BC-20C9-FC5E-995874952831}"/>
              </a:ext>
            </a:extLst>
          </p:cNvPr>
          <p:cNvSpPr txBox="1"/>
          <p:nvPr/>
        </p:nvSpPr>
        <p:spPr>
          <a:xfrm>
            <a:off x="400939" y="6026911"/>
            <a:ext cx="4847336" cy="6155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Dean Carlos Gonzalez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>
            <a:spLocks noGrp="1"/>
          </p:cNvSpPr>
          <p:nvPr>
            <p:ph type="title"/>
          </p:nvPr>
        </p:nvSpPr>
        <p:spPr>
          <a:xfrm>
            <a:off x="381000" y="133014"/>
            <a:ext cx="762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>
                <a:latin typeface="+mn-lt"/>
              </a:rPr>
              <a:t>Specialty Programs </a:t>
            </a:r>
            <a:endParaRPr>
              <a:latin typeface="+mn-lt"/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339516" y="1275273"/>
            <a:ext cx="79248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Extended Opportunity Program &amp; Services (EOPS)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METAS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TRIO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True Promise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>
              <a:solidFill>
                <a:schemeClr val="lt1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9" name="Google Shape;24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5405" y="5212545"/>
            <a:ext cx="2540000" cy="7493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96000" sy="96000" algn="ctr" rotWithShape="0">
              <a:schemeClr val="lt1"/>
            </a:outerShdw>
          </a:effectLst>
        </p:spPr>
      </p:pic>
      <p:pic>
        <p:nvPicPr>
          <p:cNvPr id="250" name="Google Shape;25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2347" y="4648200"/>
            <a:ext cx="1562100" cy="1562100"/>
          </a:xfrm>
          <a:prstGeom prst="rect">
            <a:avLst/>
          </a:prstGeom>
          <a:noFill/>
          <a:ln>
            <a:noFill/>
          </a:ln>
          <a:effectLst>
            <a:outerShdw blurRad="266700" dist="50800" dir="5400000" sx="99000" sy="99000" algn="ctr" rotWithShape="0">
              <a:schemeClr val="lt1"/>
            </a:outerShdw>
          </a:effectLst>
        </p:spPr>
      </p:pic>
      <p:pic>
        <p:nvPicPr>
          <p:cNvPr id="251" name="Google Shape;25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0876" y="5212545"/>
            <a:ext cx="2286000" cy="844092"/>
          </a:xfrm>
          <a:prstGeom prst="rect">
            <a:avLst/>
          </a:prstGeom>
          <a:noFill/>
          <a:ln>
            <a:noFill/>
          </a:ln>
          <a:effectLst>
            <a:outerShdw blurRad="266700" dist="50800" dir="5400000" algn="ctr" rotWithShape="0">
              <a:schemeClr val="lt1"/>
            </a:outerShdw>
          </a:effectLst>
        </p:spPr>
      </p:pic>
      <p:pic>
        <p:nvPicPr>
          <p:cNvPr id="252" name="Google Shape;25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649" y="4957482"/>
            <a:ext cx="1377492" cy="1377492"/>
          </a:xfrm>
          <a:prstGeom prst="rect">
            <a:avLst/>
          </a:prstGeom>
          <a:noFill/>
          <a:ln>
            <a:noFill/>
          </a:ln>
          <a:effectLst>
            <a:outerShdw blurRad="635000" dist="50800" dir="5400000" algn="ctr" rotWithShape="0">
              <a:schemeClr val="lt1">
                <a:alpha val="81960"/>
              </a:schemeClr>
            </a:outerShdw>
          </a:effectLst>
        </p:spPr>
      </p:pic>
      <p:pic>
        <p:nvPicPr>
          <p:cNvPr id="253" name="Google Shape;25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8977" y="2200150"/>
            <a:ext cx="3006740" cy="2255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19800"/>
            <a:ext cx="7628467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2"/>
          <p:cNvSpPr txBox="1"/>
          <p:nvPr/>
        </p:nvSpPr>
        <p:spPr>
          <a:xfrm>
            <a:off x="235074" y="174962"/>
            <a:ext cx="6705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Athletics</a:t>
            </a:r>
            <a:r>
              <a:rPr lang="en-US" sz="1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chemeClr val="lt1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4" name="Google Shape;334;p32"/>
          <p:cNvSpPr txBox="1"/>
          <p:nvPr/>
        </p:nvSpPr>
        <p:spPr>
          <a:xfrm>
            <a:off x="510491" y="934515"/>
            <a:ext cx="708660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Men’s Soccer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Men’s Baseball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Women’s Softball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Women’s Volleyball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Women’s Cross Country </a:t>
            </a:r>
            <a:endParaRPr sz="2800">
              <a:solidFill>
                <a:schemeClr val="lt1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5" name="Google Shape;335;p32" descr="page.thumbnailPage.altTex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569" y="3810001"/>
            <a:ext cx="2697481" cy="220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2" descr="Baseball Finishes 3rd in WSC; Looks Toward 2019 Seas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0400" y="3810000"/>
            <a:ext cx="2971800" cy="22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5549" y="4462735"/>
            <a:ext cx="2543175" cy="155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5549" y="2836432"/>
            <a:ext cx="2543175" cy="155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4125" y="1242571"/>
            <a:ext cx="2505076" cy="152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57600" y="317826"/>
            <a:ext cx="2133600" cy="2083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4"/>
          <p:cNvSpPr txBox="1"/>
          <p:nvPr/>
        </p:nvSpPr>
        <p:spPr>
          <a:xfrm>
            <a:off x="1066800" y="228600"/>
            <a:ext cx="6705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Dream Center </a:t>
            </a:r>
            <a:endParaRPr sz="3200">
              <a:solidFill>
                <a:schemeClr val="lt1"/>
              </a:solidFill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>
            <a:off x="183136" y="1336266"/>
            <a:ext cx="7086600" cy="47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Connect with resources:</a:t>
            </a:r>
            <a:endParaRPr sz="2000">
              <a:solidFill>
                <a:schemeClr val="lt1"/>
              </a:solidFill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DACA</a:t>
            </a:r>
            <a:endParaRPr sz="2000">
              <a:solidFill>
                <a:schemeClr val="lt1"/>
              </a:solidFill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AB540</a:t>
            </a:r>
            <a:endParaRPr sz="2000">
              <a:solidFill>
                <a:schemeClr val="lt1"/>
              </a:solidFill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•"/>
            </a:pPr>
            <a:r>
              <a:rPr lang="en-US" sz="20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Dream Act Application</a:t>
            </a:r>
            <a:endParaRPr sz="2000">
              <a:solidFill>
                <a:schemeClr val="lt1"/>
              </a:solidFill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ea typeface="Century Gothic"/>
                <a:cs typeface="Century Gothic"/>
                <a:sym typeface="Century Gothic"/>
              </a:rPr>
              <a:t>Safe place</a:t>
            </a:r>
            <a:endParaRPr sz="2000" b="0" i="0" u="none" strike="noStrike" cap="none">
              <a:solidFill>
                <a:schemeClr val="lt1"/>
              </a:solidFill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7" name="Google Shape;3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100" y="1677750"/>
            <a:ext cx="4703772" cy="49493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DC321D-FAD1-5BA1-2256-A55D0BA17DAE}"/>
              </a:ext>
            </a:extLst>
          </p:cNvPr>
          <p:cNvSpPr txBox="1"/>
          <p:nvPr/>
        </p:nvSpPr>
        <p:spPr>
          <a:xfrm>
            <a:off x="787913" y="4845269"/>
            <a:ext cx="2355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Basic Needs Center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"/>
          <p:cNvSpPr txBox="1">
            <a:spLocks noGrp="1"/>
          </p:cNvSpPr>
          <p:nvPr>
            <p:ph type="title"/>
          </p:nvPr>
        </p:nvSpPr>
        <p:spPr>
          <a:xfrm>
            <a:off x="0" y="19210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>
                <a:latin typeface="+mn-lt"/>
              </a:rPr>
              <a:t>How to pay for College</a:t>
            </a:r>
            <a:endParaRPr>
              <a:latin typeface="+mn-lt"/>
            </a:endParaRPr>
          </a:p>
        </p:txBody>
      </p:sp>
      <p:sp>
        <p:nvSpPr>
          <p:cNvPr id="3" name="Google Shape;398;p37">
            <a:extLst>
              <a:ext uri="{FF2B5EF4-FFF2-40B4-BE49-F238E27FC236}">
                <a16:creationId xmlns:a16="http://schemas.microsoft.com/office/drawing/2014/main" id="{437824E8-5F61-FE7E-7C50-8AEF2115F8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91289" y="3568973"/>
            <a:ext cx="6111276" cy="1879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>
                <a:latin typeface="+mn-lt"/>
              </a:rPr>
              <a:t>1-2 years of free full-time enrollment (not including Winter session)</a:t>
            </a:r>
            <a:endParaRPr dirty="0">
              <a:latin typeface="+mn-lt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>
              <a:latin typeface="+mn-lt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>
                <a:latin typeface="+mn-lt"/>
              </a:rPr>
              <a:t>Free Summer Transition to prepare for college</a:t>
            </a:r>
            <a:endParaRPr dirty="0">
              <a:latin typeface="+mn-lt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>
              <a:latin typeface="+mn-lt"/>
            </a:endParaRPr>
          </a:p>
        </p:txBody>
      </p:sp>
      <p:grpSp>
        <p:nvGrpSpPr>
          <p:cNvPr id="363" name="Google Shape;363;p35"/>
          <p:cNvGrpSpPr/>
          <p:nvPr/>
        </p:nvGrpSpPr>
        <p:grpSpPr>
          <a:xfrm>
            <a:off x="662151" y="1222491"/>
            <a:ext cx="883337" cy="4946416"/>
            <a:chOff x="1" y="3291"/>
            <a:chExt cx="942036" cy="4946416"/>
          </a:xfrm>
        </p:grpSpPr>
        <p:sp>
          <p:nvSpPr>
            <p:cNvPr id="364" name="Google Shape;364;p35"/>
            <p:cNvSpPr/>
            <p:nvPr/>
          </p:nvSpPr>
          <p:spPr>
            <a:xfrm rot="5400000">
              <a:off x="-201864" y="205156"/>
              <a:ext cx="1345765" cy="942035"/>
            </a:xfrm>
            <a:prstGeom prst="chevron">
              <a:avLst>
                <a:gd name="adj" fmla="val 50000"/>
              </a:avLst>
            </a:prstGeom>
            <a:solidFill>
              <a:srgbClr val="B01210"/>
            </a:solidFill>
            <a:ln w="19050" cap="rnd" cmpd="sng">
              <a:solidFill>
                <a:srgbClr val="B012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 txBox="1"/>
            <p:nvPr/>
          </p:nvSpPr>
          <p:spPr>
            <a:xfrm>
              <a:off x="2" y="474309"/>
              <a:ext cx="942035" cy="403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0" tIns="8250" rIns="8250" bIns="8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Financial Aid</a:t>
              </a: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 rot="5400000">
              <a:off x="-201864" y="1405373"/>
              <a:ext cx="1345765" cy="942035"/>
            </a:xfrm>
            <a:prstGeom prst="chevron">
              <a:avLst>
                <a:gd name="adj" fmla="val 50000"/>
              </a:avLst>
            </a:prstGeom>
            <a:solidFill>
              <a:srgbClr val="B01210"/>
            </a:solidFill>
            <a:ln w="19050" cap="rnd" cmpd="sng">
              <a:solidFill>
                <a:srgbClr val="B012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 txBox="1"/>
            <p:nvPr/>
          </p:nvSpPr>
          <p:spPr>
            <a:xfrm>
              <a:off x="2" y="1674526"/>
              <a:ext cx="942035" cy="403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0" tIns="8250" rIns="8250" bIns="8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LA Promise</a:t>
              </a:r>
              <a:endParaRPr sz="13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2" name="Google Shape;372;p35"/>
            <p:cNvSpPr/>
            <p:nvPr/>
          </p:nvSpPr>
          <p:spPr>
            <a:xfrm rot="5400000">
              <a:off x="-201864" y="2605590"/>
              <a:ext cx="1345765" cy="942035"/>
            </a:xfrm>
            <a:prstGeom prst="chevron">
              <a:avLst>
                <a:gd name="adj" fmla="val 50000"/>
              </a:avLst>
            </a:prstGeom>
            <a:solidFill>
              <a:srgbClr val="B01210"/>
            </a:solidFill>
            <a:ln w="19050" cap="rnd" cmpd="sng">
              <a:solidFill>
                <a:srgbClr val="B012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 txBox="1"/>
            <p:nvPr/>
          </p:nvSpPr>
          <p:spPr>
            <a:xfrm>
              <a:off x="2" y="2874743"/>
              <a:ext cx="942035" cy="403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0" tIns="8250" rIns="8250" bIns="8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California</a:t>
              </a:r>
              <a:endParaRPr sz="13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Promise</a:t>
              </a:r>
              <a:endParaRPr sz="13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6" name="Google Shape;376;p35"/>
            <p:cNvSpPr/>
            <p:nvPr/>
          </p:nvSpPr>
          <p:spPr>
            <a:xfrm rot="5400000">
              <a:off x="-201864" y="3805807"/>
              <a:ext cx="1345765" cy="942035"/>
            </a:xfrm>
            <a:prstGeom prst="chevron">
              <a:avLst>
                <a:gd name="adj" fmla="val 50000"/>
              </a:avLst>
            </a:prstGeom>
            <a:solidFill>
              <a:srgbClr val="B01210"/>
            </a:solidFill>
            <a:ln w="19050" cap="rnd" cmpd="sng">
              <a:solidFill>
                <a:srgbClr val="B012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 txBox="1"/>
            <p:nvPr/>
          </p:nvSpPr>
          <p:spPr>
            <a:xfrm>
              <a:off x="2" y="4074960"/>
              <a:ext cx="942035" cy="403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0" tIns="8250" rIns="8250" bIns="8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California Promise</a:t>
              </a:r>
              <a:endParaRPr sz="13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Grant</a:t>
              </a:r>
              <a:endParaRPr sz="13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80" name="Google Shape;380;p35"/>
          <p:cNvSpPr txBox="1"/>
          <p:nvPr/>
        </p:nvSpPr>
        <p:spPr>
          <a:xfrm>
            <a:off x="533402" y="4398743"/>
            <a:ext cx="9420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50" tIns="8250" rIns="8250" bIns="82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97;p37">
            <a:extLst>
              <a:ext uri="{FF2B5EF4-FFF2-40B4-BE49-F238E27FC236}">
                <a16:creationId xmlns:a16="http://schemas.microsoft.com/office/drawing/2014/main" id="{73E06F95-5E8D-376B-9695-014AF8143708}"/>
              </a:ext>
            </a:extLst>
          </p:cNvPr>
          <p:cNvSpPr txBox="1">
            <a:spLocks/>
          </p:cNvSpPr>
          <p:nvPr/>
        </p:nvSpPr>
        <p:spPr>
          <a:xfrm>
            <a:off x="2444581" y="1897056"/>
            <a:ext cx="52914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800"/>
              <a:buFont typeface="Trebuchet MS"/>
              <a:buNone/>
            </a:pPr>
            <a:r>
              <a:rPr lang="en-US" sz="4800" cap="small">
                <a:latin typeface="+mn-lt"/>
              </a:rPr>
              <a:t>LA College Promise Benefits</a:t>
            </a:r>
            <a:endParaRPr lang="en-US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D7F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>
            <a:spLocks noGrp="1"/>
          </p:cNvSpPr>
          <p:nvPr>
            <p:ph type="title"/>
          </p:nvPr>
        </p:nvSpPr>
        <p:spPr>
          <a:xfrm>
            <a:off x="16649" y="16787"/>
            <a:ext cx="3149553" cy="97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</a:pPr>
            <a:r>
              <a:rPr lang="en-US" sz="3000">
                <a:latin typeface="+mn-lt"/>
              </a:rPr>
              <a:t>Career </a:t>
            </a:r>
            <a:br>
              <a:rPr lang="en-US" sz="3000">
                <a:latin typeface="+mn-lt"/>
              </a:rPr>
            </a:br>
            <a:r>
              <a:rPr lang="en-US" sz="3000">
                <a:latin typeface="+mn-lt"/>
              </a:rPr>
              <a:t>Education</a:t>
            </a:r>
            <a:endParaRPr sz="3000">
              <a:latin typeface="+mn-lt"/>
            </a:endParaRPr>
          </a:p>
        </p:txBody>
      </p:sp>
      <p:pic>
        <p:nvPicPr>
          <p:cNvPr id="259" name="Google Shape;259;p31" descr="C:\Users\orstudent\Desktop\Slide1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0689" y="1181097"/>
            <a:ext cx="2043311" cy="136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 descr="C:\Users\orstudent\Desktop\fcsb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6134" y="2554161"/>
            <a:ext cx="2367866" cy="13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 descr="C:\Users\orstudent\Desktop\24[2]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8755" y="0"/>
            <a:ext cx="1715245" cy="11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 descr="C:\Users\orstudent\Desktop\exterio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86719" y="3912177"/>
            <a:ext cx="2657281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 rotWithShape="1">
          <a:blip r:embed="rId7">
            <a:alphaModFix/>
          </a:blip>
          <a:srcRect r="33146"/>
          <a:stretch/>
        </p:blipFill>
        <p:spPr>
          <a:xfrm>
            <a:off x="5105400" y="5388552"/>
            <a:ext cx="4038600" cy="14777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31"/>
          <p:cNvGrpSpPr/>
          <p:nvPr/>
        </p:nvGrpSpPr>
        <p:grpSpPr>
          <a:xfrm>
            <a:off x="707707" y="763513"/>
            <a:ext cx="3603590" cy="5483372"/>
            <a:chOff x="986180" y="1513"/>
            <a:chExt cx="3603590" cy="5483372"/>
          </a:xfrm>
        </p:grpSpPr>
        <p:sp>
          <p:nvSpPr>
            <p:cNvPr id="265" name="Google Shape;265;p31"/>
            <p:cNvSpPr/>
            <p:nvPr/>
          </p:nvSpPr>
          <p:spPr>
            <a:xfrm>
              <a:off x="2991063" y="4266359"/>
              <a:ext cx="266451" cy="10154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1"/>
            <p:cNvSpPr txBox="1"/>
            <p:nvPr/>
          </p:nvSpPr>
          <p:spPr>
            <a:xfrm>
              <a:off x="3098043" y="4747833"/>
              <a:ext cx="52490" cy="52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2991063" y="4266359"/>
              <a:ext cx="266451" cy="5077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1"/>
            <p:cNvSpPr txBox="1"/>
            <p:nvPr/>
          </p:nvSpPr>
          <p:spPr>
            <a:xfrm>
              <a:off x="3109954" y="4505884"/>
              <a:ext cx="28669" cy="28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9" name="Google Shape;269;p31"/>
            <p:cNvSpPr/>
            <p:nvPr/>
          </p:nvSpPr>
          <p:spPr>
            <a:xfrm>
              <a:off x="2991063" y="4220639"/>
              <a:ext cx="26645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1"/>
            <p:cNvSpPr txBox="1"/>
            <p:nvPr/>
          </p:nvSpPr>
          <p:spPr>
            <a:xfrm>
              <a:off x="3117627" y="4259697"/>
              <a:ext cx="13322" cy="13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2991063" y="3758639"/>
              <a:ext cx="266451" cy="5077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1"/>
            <p:cNvSpPr txBox="1"/>
            <p:nvPr/>
          </p:nvSpPr>
          <p:spPr>
            <a:xfrm>
              <a:off x="3109954" y="3998164"/>
              <a:ext cx="28669" cy="28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3" name="Google Shape;273;p31"/>
            <p:cNvSpPr/>
            <p:nvPr/>
          </p:nvSpPr>
          <p:spPr>
            <a:xfrm>
              <a:off x="2991063" y="3250919"/>
              <a:ext cx="266451" cy="10154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1"/>
            <p:cNvSpPr txBox="1"/>
            <p:nvPr/>
          </p:nvSpPr>
          <p:spPr>
            <a:xfrm>
              <a:off x="3098043" y="3732394"/>
              <a:ext cx="52490" cy="52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1392355" y="2489340"/>
              <a:ext cx="266451" cy="17770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rnd" cmpd="sng">
              <a:solidFill>
                <a:srgbClr val="8B0D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1"/>
            <p:cNvSpPr txBox="1"/>
            <p:nvPr/>
          </p:nvSpPr>
          <p:spPr>
            <a:xfrm>
              <a:off x="1480659" y="3332927"/>
              <a:ext cx="89844" cy="89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2991063" y="2235480"/>
              <a:ext cx="266451" cy="5077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1"/>
            <p:cNvSpPr txBox="1"/>
            <p:nvPr/>
          </p:nvSpPr>
          <p:spPr>
            <a:xfrm>
              <a:off x="3109954" y="2475005"/>
              <a:ext cx="28669" cy="28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2991063" y="2189760"/>
              <a:ext cx="26645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1"/>
            <p:cNvSpPr txBox="1"/>
            <p:nvPr/>
          </p:nvSpPr>
          <p:spPr>
            <a:xfrm>
              <a:off x="3117627" y="2228819"/>
              <a:ext cx="13322" cy="13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2991063" y="1727760"/>
              <a:ext cx="266451" cy="5077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/>
            <p:cNvSpPr txBox="1"/>
            <p:nvPr/>
          </p:nvSpPr>
          <p:spPr>
            <a:xfrm>
              <a:off x="3109954" y="1967285"/>
              <a:ext cx="28669" cy="28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1392355" y="2235480"/>
              <a:ext cx="266451" cy="2538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rnd" cmpd="sng">
              <a:solidFill>
                <a:srgbClr val="8B0D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1"/>
            <p:cNvSpPr txBox="1"/>
            <p:nvPr/>
          </p:nvSpPr>
          <p:spPr>
            <a:xfrm>
              <a:off x="1516380" y="2353209"/>
              <a:ext cx="18401" cy="1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1392355" y="1220040"/>
              <a:ext cx="266451" cy="12692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rnd" cmpd="sng">
              <a:solidFill>
                <a:srgbClr val="8B0D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 txBox="1"/>
            <p:nvPr/>
          </p:nvSpPr>
          <p:spPr>
            <a:xfrm>
              <a:off x="1493157" y="1822266"/>
              <a:ext cx="64848" cy="64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2991063" y="712321"/>
              <a:ext cx="266451" cy="5077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 txBox="1"/>
            <p:nvPr/>
          </p:nvSpPr>
          <p:spPr>
            <a:xfrm>
              <a:off x="3109954" y="951846"/>
              <a:ext cx="28669" cy="28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2991063" y="666601"/>
              <a:ext cx="266451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 txBox="1"/>
            <p:nvPr/>
          </p:nvSpPr>
          <p:spPr>
            <a:xfrm>
              <a:off x="3117627" y="705659"/>
              <a:ext cx="13322" cy="13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2991063" y="204601"/>
              <a:ext cx="266451" cy="5077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rnd" cmpd="sng">
              <a:solidFill>
                <a:srgbClr val="9F0F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 txBox="1"/>
            <p:nvPr/>
          </p:nvSpPr>
          <p:spPr>
            <a:xfrm>
              <a:off x="3109954" y="444126"/>
              <a:ext cx="28669" cy="28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1392355" y="712321"/>
              <a:ext cx="266451" cy="17770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9050" cap="rnd" cmpd="sng">
              <a:solidFill>
                <a:srgbClr val="8B0D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 txBox="1"/>
            <p:nvPr/>
          </p:nvSpPr>
          <p:spPr>
            <a:xfrm>
              <a:off x="1480659" y="1555908"/>
              <a:ext cx="89844" cy="89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5" name="Google Shape;295;p31"/>
            <p:cNvSpPr/>
            <p:nvPr/>
          </p:nvSpPr>
          <p:spPr>
            <a:xfrm rot="-5400000">
              <a:off x="120384" y="2286252"/>
              <a:ext cx="2137767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 txBox="1"/>
            <p:nvPr/>
          </p:nvSpPr>
          <p:spPr>
            <a:xfrm rot="-5400000">
              <a:off x="120384" y="2286252"/>
              <a:ext cx="2137767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CTE</a:t>
              </a:r>
              <a:endParaRPr sz="2600" b="1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1658806" y="509233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 txBox="1"/>
            <p:nvPr/>
          </p:nvSpPr>
          <p:spPr>
            <a:xfrm>
              <a:off x="1658806" y="509233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Culinary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3257514" y="1513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 txBox="1"/>
            <p:nvPr/>
          </p:nvSpPr>
          <p:spPr>
            <a:xfrm>
              <a:off x="3257514" y="1513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Culinary Arts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3257514" y="509233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 txBox="1"/>
            <p:nvPr/>
          </p:nvSpPr>
          <p:spPr>
            <a:xfrm>
              <a:off x="3257514" y="509233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Professional Baking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3257514" y="1016952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1"/>
            <p:cNvSpPr txBox="1"/>
            <p:nvPr/>
          </p:nvSpPr>
          <p:spPr>
            <a:xfrm>
              <a:off x="3257514" y="1016952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Restaurant Management 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658806" y="1016952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 txBox="1"/>
            <p:nvPr/>
          </p:nvSpPr>
          <p:spPr>
            <a:xfrm>
              <a:off x="1658806" y="1016952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Child Development 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58806" y="2032392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 txBox="1"/>
            <p:nvPr/>
          </p:nvSpPr>
          <p:spPr>
            <a:xfrm>
              <a:off x="1658806" y="2032392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Administration of Justice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3257514" y="1524672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1"/>
            <p:cNvSpPr txBox="1"/>
            <p:nvPr/>
          </p:nvSpPr>
          <p:spPr>
            <a:xfrm>
              <a:off x="3257514" y="1524672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Probation/Correction Officer Candidate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3257514" y="2032392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1"/>
            <p:cNvSpPr txBox="1"/>
            <p:nvPr/>
          </p:nvSpPr>
          <p:spPr>
            <a:xfrm>
              <a:off x="3257514" y="2032392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Basic Police  Academy Prep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3257514" y="2540112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 txBox="1"/>
            <p:nvPr/>
          </p:nvSpPr>
          <p:spPr>
            <a:xfrm>
              <a:off x="3257514" y="2540112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Crime Scene Technology 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1658806" y="4063271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 txBox="1"/>
            <p:nvPr/>
          </p:nvSpPr>
          <p:spPr>
            <a:xfrm>
              <a:off x="1658806" y="4063271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Allied Health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3257514" y="3047831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 txBox="1"/>
            <p:nvPr/>
          </p:nvSpPr>
          <p:spPr>
            <a:xfrm>
              <a:off x="3257514" y="3047831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CNA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3257514" y="3555551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 txBox="1"/>
            <p:nvPr/>
          </p:nvSpPr>
          <p:spPr>
            <a:xfrm>
              <a:off x="3257514" y="3555551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Pharm Tech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3257514" y="4063271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1"/>
            <p:cNvSpPr txBox="1"/>
            <p:nvPr/>
          </p:nvSpPr>
          <p:spPr>
            <a:xfrm>
              <a:off x="3257514" y="4063271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Health Occupations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3257514" y="4570990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 txBox="1"/>
            <p:nvPr/>
          </p:nvSpPr>
          <p:spPr>
            <a:xfrm>
              <a:off x="3257514" y="4570990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Biotech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3257514" y="5078710"/>
              <a:ext cx="1332256" cy="406175"/>
            </a:xfrm>
            <a:prstGeom prst="rect">
              <a:avLst/>
            </a:prstGeom>
            <a:solidFill>
              <a:srgbClr val="B01210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1"/>
            <p:cNvSpPr txBox="1"/>
            <p:nvPr/>
          </p:nvSpPr>
          <p:spPr>
            <a:xfrm>
              <a:off x="3257514" y="5078710"/>
              <a:ext cx="1332256" cy="406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ea typeface="Century Gothic"/>
                  <a:cs typeface="Century Gothic"/>
                  <a:sym typeface="Century Gothic"/>
                </a:rPr>
                <a:t>Medical Billing &amp; Coding</a:t>
              </a:r>
              <a:endParaRPr sz="1000">
                <a:solidFill>
                  <a:schemeClr val="lt1"/>
                </a:solidFill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27" name="Google Shape;327;p31"/>
          <p:cNvSpPr txBox="1"/>
          <p:nvPr/>
        </p:nvSpPr>
        <p:spPr>
          <a:xfrm>
            <a:off x="16008" y="6477000"/>
            <a:ext cx="433879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Century Gothic"/>
              <a:buNone/>
            </a:pPr>
            <a:r>
              <a:rPr lang="en-US" sz="1500" b="0" i="0" dirty="0">
                <a:solidFill>
                  <a:schemeClr val="lt2"/>
                </a:solidFill>
                <a:ea typeface="Century Gothic"/>
                <a:cs typeface="Century Gothic"/>
                <a:sym typeface="Century Gothic"/>
              </a:rPr>
              <a:t>LAMC offers more Career Certificates </a:t>
            </a:r>
            <a:endParaRPr sz="1500" b="0" i="0" dirty="0">
              <a:solidFill>
                <a:schemeClr val="lt2"/>
              </a:solidFill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D2184768-A62C-117E-25E6-FB57D1531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38" r="-1" b="105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DA7F61-8899-0DC7-28CA-5C3FAB324DF3}"/>
              </a:ext>
            </a:extLst>
          </p:cNvPr>
          <p:cNvGrpSpPr/>
          <p:nvPr/>
        </p:nvGrpSpPr>
        <p:grpSpPr>
          <a:xfrm>
            <a:off x="433552" y="4382814"/>
            <a:ext cx="9144000" cy="2060027"/>
            <a:chOff x="391510" y="3153103"/>
            <a:chExt cx="9144000" cy="2060027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5BD3D7D7-E6BC-37FA-1B59-4210CF36B377}"/>
                </a:ext>
              </a:extLst>
            </p:cNvPr>
            <p:cNvSpPr txBox="1">
              <a:spLocks/>
            </p:cNvSpPr>
            <p:nvPr/>
          </p:nvSpPr>
          <p:spPr>
            <a:xfrm>
              <a:off x="1618592" y="3153103"/>
              <a:ext cx="6516415" cy="20600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>
              <a:normAutofit fontScale="975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400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Orientation to STEM Majors</a:t>
              </a:r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F3486E0D-0995-2ABB-A692-B74C42B2A49C}"/>
                </a:ext>
              </a:extLst>
            </p:cNvPr>
            <p:cNvSpPr txBox="1">
              <a:spLocks/>
            </p:cNvSpPr>
            <p:nvPr/>
          </p:nvSpPr>
          <p:spPr>
            <a:xfrm>
              <a:off x="391510" y="3914550"/>
              <a:ext cx="9144000" cy="1152663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Los Angeles Mission College</a:t>
              </a:r>
            </a:p>
            <a:p>
              <a:pPr algn="ctr"/>
              <a:r>
                <a:rPr lang="en-US" sz="2800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Par Mohammadian, RPh, PhD</a:t>
              </a:r>
            </a:p>
            <a:p>
              <a:pPr algn="ctr"/>
              <a:endParaRPr lang="en-US" sz="34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94DF41D-1E05-0BF6-A612-AB679FAC5CB1}"/>
              </a:ext>
            </a:extLst>
          </p:cNvPr>
          <p:cNvSpPr/>
          <p:nvPr/>
        </p:nvSpPr>
        <p:spPr>
          <a:xfrm>
            <a:off x="138112" y="1414425"/>
            <a:ext cx="8867775" cy="12926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</a:rPr>
              <a:t>"Education is the most powerful weapon which you can use to change the world.”</a:t>
            </a:r>
          </a:p>
          <a:p>
            <a:pPr algn="ctr"/>
            <a:r>
              <a:rPr lang="en-US" sz="2600" b="1" dirty="0">
                <a:solidFill>
                  <a:srgbClr val="FFFF00"/>
                </a:solidFill>
              </a:rPr>
              <a:t> —Nelson Mandela</a:t>
            </a:r>
            <a:endParaRPr lang="en-US" sz="2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274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11D7F1-A1F3-7793-4749-74433B2B6CE3}"/>
              </a:ext>
            </a:extLst>
          </p:cNvPr>
          <p:cNvSpPr txBox="1">
            <a:spLocks/>
          </p:cNvSpPr>
          <p:nvPr/>
        </p:nvSpPr>
        <p:spPr>
          <a:xfrm>
            <a:off x="180415" y="-74828"/>
            <a:ext cx="9975227" cy="18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Overview of all STEM majors at LAMC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864CD-7D6B-0D06-8425-7BD56C8FFF59}"/>
              </a:ext>
            </a:extLst>
          </p:cNvPr>
          <p:cNvSpPr txBox="1"/>
          <p:nvPr/>
        </p:nvSpPr>
        <p:spPr>
          <a:xfrm>
            <a:off x="277547" y="1725698"/>
            <a:ext cx="6157519" cy="3989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 in Computer Sciences &amp; Certificates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 in Engineering &amp; Certificates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AS-T in Mathematics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AS-T in Biology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 in Biology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 in Biotechnology &amp; Certificates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AS-T in Physics UCTP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AS-T in Chemistry UCTP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450E8428-DFB1-3CAF-5360-CCC10C0D8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90101" y="2753038"/>
            <a:ext cx="3922077" cy="1598246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479A085-E589-FB0B-E3E3-84D526B1A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74828"/>
            <a:ext cx="21939747" cy="53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76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6AE560F0-B8E5-A355-9B0F-8B6606CE8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789" r="2193" b="2"/>
          <a:stretch/>
        </p:blipFill>
        <p:spPr>
          <a:xfrm>
            <a:off x="0" y="0"/>
            <a:ext cx="7534636" cy="6857990"/>
          </a:xfrm>
          <a:custGeom>
            <a:avLst/>
            <a:gdLst/>
            <a:ahLst/>
            <a:cxnLst/>
            <a:rect l="l" t="t" r="r" b="b"/>
            <a:pathLst>
              <a:path w="7534656" h="6858000">
                <a:moveTo>
                  <a:pt x="4678390" y="3089451"/>
                </a:moveTo>
                <a:cubicBezTo>
                  <a:pt x="4704756" y="3107456"/>
                  <a:pt x="4731118" y="3125461"/>
                  <a:pt x="4757484" y="3143466"/>
                </a:cubicBezTo>
                <a:cubicBezTo>
                  <a:pt x="4742694" y="3138965"/>
                  <a:pt x="4726618" y="3134464"/>
                  <a:pt x="4711185" y="3129962"/>
                </a:cubicBezTo>
                <a:cubicBezTo>
                  <a:pt x="4698324" y="3119029"/>
                  <a:pt x="4684820" y="3108743"/>
                  <a:pt x="4671961" y="3097166"/>
                </a:cubicBezTo>
                <a:cubicBezTo>
                  <a:pt x="4673888" y="3094594"/>
                  <a:pt x="4676460" y="3092024"/>
                  <a:pt x="4678390" y="3089451"/>
                </a:cubicBezTo>
                <a:close/>
                <a:moveTo>
                  <a:pt x="5151664" y="2187270"/>
                </a:moveTo>
                <a:cubicBezTo>
                  <a:pt x="5309853" y="2295300"/>
                  <a:pt x="5468040" y="2403973"/>
                  <a:pt x="5626227" y="2512004"/>
                </a:cubicBezTo>
                <a:cubicBezTo>
                  <a:pt x="5623653" y="2514576"/>
                  <a:pt x="5621726" y="2517148"/>
                  <a:pt x="5619152" y="2519721"/>
                </a:cubicBezTo>
                <a:cubicBezTo>
                  <a:pt x="5445533" y="2428409"/>
                  <a:pt x="5281559" y="2326810"/>
                  <a:pt x="5151664" y="2187270"/>
                </a:cubicBezTo>
                <a:close/>
                <a:moveTo>
                  <a:pt x="0" y="0"/>
                </a:moveTo>
                <a:lnTo>
                  <a:pt x="7534656" y="0"/>
                </a:lnTo>
                <a:lnTo>
                  <a:pt x="7534656" y="2520617"/>
                </a:lnTo>
                <a:lnTo>
                  <a:pt x="7532186" y="2520363"/>
                </a:lnTo>
                <a:cubicBezTo>
                  <a:pt x="7340561" y="2495285"/>
                  <a:pt x="6360574" y="2283083"/>
                  <a:pt x="6073136" y="2103675"/>
                </a:cubicBezTo>
                <a:cubicBezTo>
                  <a:pt x="5779268" y="1919767"/>
                  <a:pt x="5502120" y="1716567"/>
                  <a:pt x="5226257" y="1512725"/>
                </a:cubicBezTo>
                <a:cubicBezTo>
                  <a:pt x="5106652" y="1424628"/>
                  <a:pt x="4979331" y="1344249"/>
                  <a:pt x="4871300" y="1243293"/>
                </a:cubicBezTo>
                <a:cubicBezTo>
                  <a:pt x="4763272" y="1141694"/>
                  <a:pt x="4660386" y="1036235"/>
                  <a:pt x="4543354" y="942352"/>
                </a:cubicBezTo>
                <a:cubicBezTo>
                  <a:pt x="4509916" y="915344"/>
                  <a:pt x="4476478" y="886408"/>
                  <a:pt x="4427606" y="881906"/>
                </a:cubicBezTo>
                <a:cubicBezTo>
                  <a:pt x="4416676" y="880620"/>
                  <a:pt x="4405100" y="881263"/>
                  <a:pt x="4394168" y="882548"/>
                </a:cubicBezTo>
                <a:cubicBezTo>
                  <a:pt x="4381952" y="883835"/>
                  <a:pt x="4372305" y="890265"/>
                  <a:pt x="4367803" y="901197"/>
                </a:cubicBezTo>
                <a:cubicBezTo>
                  <a:pt x="4363304" y="913416"/>
                  <a:pt x="4371019" y="920488"/>
                  <a:pt x="4380021" y="926918"/>
                </a:cubicBezTo>
                <a:cubicBezTo>
                  <a:pt x="4386451" y="931420"/>
                  <a:pt x="4392881" y="938494"/>
                  <a:pt x="4401241" y="939779"/>
                </a:cubicBezTo>
                <a:cubicBezTo>
                  <a:pt x="4454614" y="947496"/>
                  <a:pt x="4474548" y="986721"/>
                  <a:pt x="4499626" y="1021444"/>
                </a:cubicBezTo>
                <a:cubicBezTo>
                  <a:pt x="4510559" y="1036235"/>
                  <a:pt x="4522132" y="1047810"/>
                  <a:pt x="4502199" y="1069029"/>
                </a:cubicBezTo>
                <a:cubicBezTo>
                  <a:pt x="4484838" y="1087677"/>
                  <a:pt x="4502841" y="1097324"/>
                  <a:pt x="4520845" y="1102469"/>
                </a:cubicBezTo>
                <a:cubicBezTo>
                  <a:pt x="4545924" y="1109541"/>
                  <a:pt x="4575503" y="1108256"/>
                  <a:pt x="4603797" y="1131405"/>
                </a:cubicBezTo>
                <a:cubicBezTo>
                  <a:pt x="4497696" y="1133334"/>
                  <a:pt x="4452684" y="1072246"/>
                  <a:pt x="4404457" y="1015657"/>
                </a:cubicBezTo>
                <a:cubicBezTo>
                  <a:pt x="4386451" y="995081"/>
                  <a:pt x="4374235" y="970645"/>
                  <a:pt x="4358802" y="947496"/>
                </a:cubicBezTo>
                <a:cubicBezTo>
                  <a:pt x="4339510" y="919203"/>
                  <a:pt x="4317003" y="917916"/>
                  <a:pt x="4288710" y="942994"/>
                </a:cubicBezTo>
                <a:cubicBezTo>
                  <a:pt x="4263632" y="965500"/>
                  <a:pt x="4251416" y="963572"/>
                  <a:pt x="4243055" y="932705"/>
                </a:cubicBezTo>
                <a:cubicBezTo>
                  <a:pt x="4230195" y="884478"/>
                  <a:pt x="4200613" y="850398"/>
                  <a:pt x="4150456" y="833036"/>
                </a:cubicBezTo>
                <a:cubicBezTo>
                  <a:pt x="4144991" y="831106"/>
                  <a:pt x="4138882" y="828052"/>
                  <a:pt x="4132854" y="827007"/>
                </a:cubicBezTo>
                <a:cubicBezTo>
                  <a:pt x="4126826" y="825962"/>
                  <a:pt x="4120878" y="826927"/>
                  <a:pt x="4115733" y="833036"/>
                </a:cubicBezTo>
                <a:cubicBezTo>
                  <a:pt x="4106731" y="843323"/>
                  <a:pt x="4114446" y="855542"/>
                  <a:pt x="4120878" y="864544"/>
                </a:cubicBezTo>
                <a:cubicBezTo>
                  <a:pt x="4132452" y="880620"/>
                  <a:pt x="4142741" y="896052"/>
                  <a:pt x="4147242" y="915344"/>
                </a:cubicBezTo>
                <a:cubicBezTo>
                  <a:pt x="4150456" y="928205"/>
                  <a:pt x="4153673" y="942352"/>
                  <a:pt x="4144669" y="951996"/>
                </a:cubicBezTo>
                <a:cubicBezTo>
                  <a:pt x="4107374" y="993151"/>
                  <a:pt x="4134382" y="1012442"/>
                  <a:pt x="4166533" y="1034306"/>
                </a:cubicBezTo>
                <a:cubicBezTo>
                  <a:pt x="4210902" y="1063886"/>
                  <a:pt x="4228266" y="1107611"/>
                  <a:pt x="4217977" y="1159698"/>
                </a:cubicBezTo>
                <a:cubicBezTo>
                  <a:pt x="4214117" y="1180919"/>
                  <a:pt x="4216690" y="1193778"/>
                  <a:pt x="4243055" y="1193136"/>
                </a:cubicBezTo>
                <a:cubicBezTo>
                  <a:pt x="4253342" y="1193136"/>
                  <a:pt x="4255915" y="1200210"/>
                  <a:pt x="4259774" y="1207925"/>
                </a:cubicBezTo>
                <a:cubicBezTo>
                  <a:pt x="4342082" y="1389905"/>
                  <a:pt x="4461044" y="1549378"/>
                  <a:pt x="4600583" y="1695991"/>
                </a:cubicBezTo>
                <a:cubicBezTo>
                  <a:pt x="4713758" y="1814953"/>
                  <a:pt x="4838507" y="1922339"/>
                  <a:pt x="4967756" y="2026512"/>
                </a:cubicBezTo>
                <a:cubicBezTo>
                  <a:pt x="4971614" y="2029727"/>
                  <a:pt x="4975473" y="2033584"/>
                  <a:pt x="4977403" y="2040014"/>
                </a:cubicBezTo>
                <a:cubicBezTo>
                  <a:pt x="4916314" y="2027155"/>
                  <a:pt x="4863586" y="2000789"/>
                  <a:pt x="4812784" y="1971210"/>
                </a:cubicBezTo>
                <a:cubicBezTo>
                  <a:pt x="4677748" y="1892760"/>
                  <a:pt x="4563930" y="1791160"/>
                  <a:pt x="4448827" y="1691489"/>
                </a:cubicBezTo>
                <a:cubicBezTo>
                  <a:pt x="4378737" y="1630400"/>
                  <a:pt x="4306715" y="1571241"/>
                  <a:pt x="4229552" y="1517227"/>
                </a:cubicBezTo>
                <a:cubicBezTo>
                  <a:pt x="4216690" y="1508223"/>
                  <a:pt x="4207687" y="1496649"/>
                  <a:pt x="4198686" y="1485074"/>
                </a:cubicBezTo>
                <a:cubicBezTo>
                  <a:pt x="4193541" y="1478645"/>
                  <a:pt x="4187111" y="1472857"/>
                  <a:pt x="4176822" y="1475430"/>
                </a:cubicBezTo>
                <a:cubicBezTo>
                  <a:pt x="4163961" y="1478645"/>
                  <a:pt x="4162675" y="1488289"/>
                  <a:pt x="4161388" y="1497936"/>
                </a:cubicBezTo>
                <a:cubicBezTo>
                  <a:pt x="4157531" y="1528801"/>
                  <a:pt x="4165890" y="1556452"/>
                  <a:pt x="4181966" y="1582816"/>
                </a:cubicBezTo>
                <a:cubicBezTo>
                  <a:pt x="4223765" y="1650334"/>
                  <a:pt x="4285495" y="1702421"/>
                  <a:pt x="4349155" y="1751935"/>
                </a:cubicBezTo>
                <a:cubicBezTo>
                  <a:pt x="4431464" y="1815596"/>
                  <a:pt x="4511200" y="1881828"/>
                  <a:pt x="4583864" y="1954492"/>
                </a:cubicBezTo>
                <a:cubicBezTo>
                  <a:pt x="4589008" y="1959636"/>
                  <a:pt x="4598653" y="1962851"/>
                  <a:pt x="4595438" y="1977640"/>
                </a:cubicBezTo>
                <a:cubicBezTo>
                  <a:pt x="4549783" y="1943560"/>
                  <a:pt x="4506699" y="1910122"/>
                  <a:pt x="4462973" y="1877969"/>
                </a:cubicBezTo>
                <a:cubicBezTo>
                  <a:pt x="4419889" y="1845818"/>
                  <a:pt x="4376162" y="1813666"/>
                  <a:pt x="4333080" y="1782158"/>
                </a:cubicBezTo>
                <a:cubicBezTo>
                  <a:pt x="4322790" y="1774441"/>
                  <a:pt x="4311858" y="1763509"/>
                  <a:pt x="4297070" y="1773155"/>
                </a:cubicBezTo>
                <a:cubicBezTo>
                  <a:pt x="4281639" y="1782800"/>
                  <a:pt x="4283566" y="1798877"/>
                  <a:pt x="4287426" y="1811736"/>
                </a:cubicBezTo>
                <a:cubicBezTo>
                  <a:pt x="4299642" y="1849676"/>
                  <a:pt x="4320864" y="1883114"/>
                  <a:pt x="4349155" y="1912694"/>
                </a:cubicBezTo>
                <a:cubicBezTo>
                  <a:pt x="4445611" y="2010436"/>
                  <a:pt x="4556856" y="2094673"/>
                  <a:pt x="4660386" y="2185984"/>
                </a:cubicBezTo>
                <a:cubicBezTo>
                  <a:pt x="4716330" y="2235499"/>
                  <a:pt x="4767772" y="2288228"/>
                  <a:pt x="4816643" y="2342884"/>
                </a:cubicBezTo>
                <a:cubicBezTo>
                  <a:pt x="4827576" y="2355104"/>
                  <a:pt x="4826931" y="2366678"/>
                  <a:pt x="4823716" y="2380824"/>
                </a:cubicBezTo>
                <a:cubicBezTo>
                  <a:pt x="4810857" y="2438056"/>
                  <a:pt x="4830791" y="2457346"/>
                  <a:pt x="4895093" y="2446415"/>
                </a:cubicBezTo>
                <a:cubicBezTo>
                  <a:pt x="4915027" y="2443198"/>
                  <a:pt x="4928532" y="2446415"/>
                  <a:pt x="4940748" y="2459917"/>
                </a:cubicBezTo>
                <a:cubicBezTo>
                  <a:pt x="5088648" y="2627107"/>
                  <a:pt x="5263553" y="2767932"/>
                  <a:pt x="5454535" y="2893324"/>
                </a:cubicBezTo>
                <a:cubicBezTo>
                  <a:pt x="5532343" y="2944123"/>
                  <a:pt x="5612723" y="2992353"/>
                  <a:pt x="5694388" y="3037365"/>
                </a:cubicBezTo>
                <a:cubicBezTo>
                  <a:pt x="5694388" y="3040580"/>
                  <a:pt x="5694388" y="3044439"/>
                  <a:pt x="5694388" y="3047654"/>
                </a:cubicBezTo>
                <a:cubicBezTo>
                  <a:pt x="5693745" y="3052154"/>
                  <a:pt x="5693102" y="3054726"/>
                  <a:pt x="5692459" y="3058585"/>
                </a:cubicBezTo>
                <a:cubicBezTo>
                  <a:pt x="5577355" y="2989137"/>
                  <a:pt x="5463536" y="2917760"/>
                  <a:pt x="5352292" y="2842525"/>
                </a:cubicBezTo>
                <a:cubicBezTo>
                  <a:pt x="5050709" y="2638683"/>
                  <a:pt x="4762627" y="2420050"/>
                  <a:pt x="4470046" y="2206561"/>
                </a:cubicBezTo>
                <a:cubicBezTo>
                  <a:pt x="4371661" y="2134541"/>
                  <a:pt x="4293855" y="2042587"/>
                  <a:pt x="4205115" y="1961564"/>
                </a:cubicBezTo>
                <a:cubicBezTo>
                  <a:pt x="4145956" y="1907550"/>
                  <a:pt x="4089368" y="1850963"/>
                  <a:pt x="4020564" y="1806593"/>
                </a:cubicBezTo>
                <a:cubicBezTo>
                  <a:pt x="3992271" y="1788587"/>
                  <a:pt x="3962691" y="1772511"/>
                  <a:pt x="3924751" y="1777013"/>
                </a:cubicBezTo>
                <a:cubicBezTo>
                  <a:pt x="3909962" y="1778943"/>
                  <a:pt x="3893242" y="1782800"/>
                  <a:pt x="3888098" y="1799519"/>
                </a:cubicBezTo>
                <a:cubicBezTo>
                  <a:pt x="3883596" y="1816238"/>
                  <a:pt x="3897100" y="1823955"/>
                  <a:pt x="3909319" y="1831028"/>
                </a:cubicBezTo>
                <a:cubicBezTo>
                  <a:pt x="3912534" y="1832957"/>
                  <a:pt x="3915749" y="1835530"/>
                  <a:pt x="3918964" y="1835530"/>
                </a:cubicBezTo>
                <a:cubicBezTo>
                  <a:pt x="3980052" y="1839387"/>
                  <a:pt x="3994199" y="1888258"/>
                  <a:pt x="4023137" y="1923626"/>
                </a:cubicBezTo>
                <a:cubicBezTo>
                  <a:pt x="4032139" y="1934558"/>
                  <a:pt x="4032781" y="1945489"/>
                  <a:pt x="4023137" y="1958349"/>
                </a:cubicBezTo>
                <a:cubicBezTo>
                  <a:pt x="4005773" y="1981498"/>
                  <a:pt x="4017992" y="1991787"/>
                  <a:pt x="4041141" y="1998217"/>
                </a:cubicBezTo>
                <a:cubicBezTo>
                  <a:pt x="4064289" y="2004648"/>
                  <a:pt x="4089368" y="2006576"/>
                  <a:pt x="4114446" y="2021367"/>
                </a:cubicBezTo>
                <a:cubicBezTo>
                  <a:pt x="4074579" y="2033584"/>
                  <a:pt x="4046928" y="2020725"/>
                  <a:pt x="4021207" y="2004648"/>
                </a:cubicBezTo>
                <a:cubicBezTo>
                  <a:pt x="3963333" y="1969281"/>
                  <a:pt x="3926038" y="1917194"/>
                  <a:pt x="3890670" y="1863823"/>
                </a:cubicBezTo>
                <a:cubicBezTo>
                  <a:pt x="3883596" y="1853534"/>
                  <a:pt x="3877809" y="1841959"/>
                  <a:pt x="3868164" y="1833600"/>
                </a:cubicBezTo>
                <a:cubicBezTo>
                  <a:pt x="3850158" y="1816881"/>
                  <a:pt x="3830867" y="1814953"/>
                  <a:pt x="3809005" y="1835530"/>
                </a:cubicBezTo>
                <a:cubicBezTo>
                  <a:pt x="3780067" y="1862537"/>
                  <a:pt x="3769780" y="1860608"/>
                  <a:pt x="3760134" y="1825885"/>
                </a:cubicBezTo>
                <a:cubicBezTo>
                  <a:pt x="3747272" y="1778943"/>
                  <a:pt x="3718336" y="1746147"/>
                  <a:pt x="3668822" y="1728786"/>
                </a:cubicBezTo>
                <a:cubicBezTo>
                  <a:pt x="3658535" y="1724927"/>
                  <a:pt x="3647603" y="1719782"/>
                  <a:pt x="3636671" y="1728142"/>
                </a:cubicBezTo>
                <a:cubicBezTo>
                  <a:pt x="3625097" y="1737788"/>
                  <a:pt x="3632812" y="1747433"/>
                  <a:pt x="3637314" y="1756437"/>
                </a:cubicBezTo>
                <a:cubicBezTo>
                  <a:pt x="3643744" y="1770583"/>
                  <a:pt x="3651461" y="1784730"/>
                  <a:pt x="3657248" y="1799519"/>
                </a:cubicBezTo>
                <a:cubicBezTo>
                  <a:pt x="3667537" y="1823312"/>
                  <a:pt x="3669467" y="1848391"/>
                  <a:pt x="3650175" y="1871539"/>
                </a:cubicBezTo>
                <a:cubicBezTo>
                  <a:pt x="3636027" y="1888258"/>
                  <a:pt x="3637314" y="1899190"/>
                  <a:pt x="3655963" y="1910765"/>
                </a:cubicBezTo>
                <a:cubicBezTo>
                  <a:pt x="3715764" y="1946775"/>
                  <a:pt x="3753704" y="1993716"/>
                  <a:pt x="3733126" y="2067022"/>
                </a:cubicBezTo>
                <a:cubicBezTo>
                  <a:pt x="3729911" y="2077311"/>
                  <a:pt x="3733770" y="2087600"/>
                  <a:pt x="3745987" y="2086956"/>
                </a:cubicBezTo>
                <a:cubicBezTo>
                  <a:pt x="3772995" y="2085028"/>
                  <a:pt x="3777495" y="2101747"/>
                  <a:pt x="3785212" y="2119109"/>
                </a:cubicBezTo>
                <a:cubicBezTo>
                  <a:pt x="3860447" y="2285655"/>
                  <a:pt x="3969120" y="2430981"/>
                  <a:pt x="4094512" y="2567305"/>
                </a:cubicBezTo>
                <a:cubicBezTo>
                  <a:pt x="4218619" y="2702344"/>
                  <a:pt x="4358159" y="2823234"/>
                  <a:pt x="4506699" y="2938980"/>
                </a:cubicBezTo>
                <a:cubicBezTo>
                  <a:pt x="4464901" y="2935122"/>
                  <a:pt x="4410886" y="2911330"/>
                  <a:pt x="4358802" y="2883679"/>
                </a:cubicBezTo>
                <a:cubicBezTo>
                  <a:pt x="4221193" y="2809730"/>
                  <a:pt x="4108016" y="2709416"/>
                  <a:pt x="3992913" y="2611032"/>
                </a:cubicBezTo>
                <a:cubicBezTo>
                  <a:pt x="3912534" y="2542227"/>
                  <a:pt x="3834084" y="2471493"/>
                  <a:pt x="3744057" y="2412332"/>
                </a:cubicBezTo>
                <a:cubicBezTo>
                  <a:pt x="3733770" y="2405903"/>
                  <a:pt x="3726696" y="2397543"/>
                  <a:pt x="3720909" y="2387254"/>
                </a:cubicBezTo>
                <a:cubicBezTo>
                  <a:pt x="3715764" y="2378252"/>
                  <a:pt x="3708047" y="2369893"/>
                  <a:pt x="3694545" y="2373750"/>
                </a:cubicBezTo>
                <a:cubicBezTo>
                  <a:pt x="3681041" y="2378252"/>
                  <a:pt x="3679754" y="2389827"/>
                  <a:pt x="3679754" y="2400116"/>
                </a:cubicBezTo>
                <a:cubicBezTo>
                  <a:pt x="3681684" y="2438698"/>
                  <a:pt x="3692615" y="2473421"/>
                  <a:pt x="3716407" y="2504287"/>
                </a:cubicBezTo>
                <a:cubicBezTo>
                  <a:pt x="3762706" y="2566020"/>
                  <a:pt x="3824437" y="2614247"/>
                  <a:pt x="3886168" y="2662474"/>
                </a:cubicBezTo>
                <a:cubicBezTo>
                  <a:pt x="3971693" y="2728707"/>
                  <a:pt x="4050787" y="2800727"/>
                  <a:pt x="4122163" y="2881107"/>
                </a:cubicBezTo>
                <a:cubicBezTo>
                  <a:pt x="4070721" y="2841882"/>
                  <a:pt x="4019277" y="2802013"/>
                  <a:pt x="3967191" y="2762788"/>
                </a:cubicBezTo>
                <a:cubicBezTo>
                  <a:pt x="3927966" y="2733209"/>
                  <a:pt x="3887455" y="2704914"/>
                  <a:pt x="3847588" y="2675978"/>
                </a:cubicBezTo>
                <a:cubicBezTo>
                  <a:pt x="3837941" y="2668905"/>
                  <a:pt x="3827652" y="2661189"/>
                  <a:pt x="3814150" y="2670833"/>
                </a:cubicBezTo>
                <a:cubicBezTo>
                  <a:pt x="3801931" y="2679193"/>
                  <a:pt x="3803861" y="2691412"/>
                  <a:pt x="3806433" y="2702986"/>
                </a:cubicBezTo>
                <a:cubicBezTo>
                  <a:pt x="3816078" y="2748641"/>
                  <a:pt x="3843086" y="2785294"/>
                  <a:pt x="3876524" y="2818089"/>
                </a:cubicBezTo>
                <a:cubicBezTo>
                  <a:pt x="3917034" y="2857314"/>
                  <a:pt x="3959476" y="2894611"/>
                  <a:pt x="4003201" y="2931907"/>
                </a:cubicBezTo>
                <a:cubicBezTo>
                  <a:pt x="3956261" y="2921618"/>
                  <a:pt x="3909319" y="2911330"/>
                  <a:pt x="3862377" y="2902971"/>
                </a:cubicBezTo>
                <a:cubicBezTo>
                  <a:pt x="3883596" y="2977562"/>
                  <a:pt x="3933110" y="2992353"/>
                  <a:pt x="3977480" y="3003927"/>
                </a:cubicBezTo>
                <a:cubicBezTo>
                  <a:pt x="4037283" y="3018716"/>
                  <a:pt x="4094512" y="3037365"/>
                  <a:pt x="4151101" y="3058585"/>
                </a:cubicBezTo>
                <a:cubicBezTo>
                  <a:pt x="4174892" y="3079805"/>
                  <a:pt x="4198686" y="3100383"/>
                  <a:pt x="4221834" y="3122245"/>
                </a:cubicBezTo>
                <a:cubicBezTo>
                  <a:pt x="4245627" y="3144753"/>
                  <a:pt x="4268133" y="3167259"/>
                  <a:pt x="4290640" y="3191050"/>
                </a:cubicBezTo>
                <a:cubicBezTo>
                  <a:pt x="4306715" y="3208411"/>
                  <a:pt x="4326007" y="3223203"/>
                  <a:pt x="4307359" y="3252781"/>
                </a:cubicBezTo>
                <a:cubicBezTo>
                  <a:pt x="4298999" y="3266285"/>
                  <a:pt x="4353655" y="3339593"/>
                  <a:pt x="4371019" y="3344093"/>
                </a:cubicBezTo>
                <a:cubicBezTo>
                  <a:pt x="4373591" y="3344735"/>
                  <a:pt x="4376162" y="3345380"/>
                  <a:pt x="4378091" y="3345380"/>
                </a:cubicBezTo>
                <a:cubicBezTo>
                  <a:pt x="4415390" y="3342808"/>
                  <a:pt x="4423749" y="3364671"/>
                  <a:pt x="4424390" y="3392322"/>
                </a:cubicBezTo>
                <a:cubicBezTo>
                  <a:pt x="4425034" y="3419328"/>
                  <a:pt x="4418604" y="3452766"/>
                  <a:pt x="4469403" y="3439262"/>
                </a:cubicBezTo>
                <a:cubicBezTo>
                  <a:pt x="4475190" y="3437977"/>
                  <a:pt x="4476478" y="3441834"/>
                  <a:pt x="4479048" y="3446336"/>
                </a:cubicBezTo>
                <a:cubicBezTo>
                  <a:pt x="4534350" y="3561439"/>
                  <a:pt x="4627590" y="3650178"/>
                  <a:pt x="4719544" y="3738917"/>
                </a:cubicBezTo>
                <a:cubicBezTo>
                  <a:pt x="4724691" y="3743419"/>
                  <a:pt x="4729833" y="3747920"/>
                  <a:pt x="4734977" y="3752421"/>
                </a:cubicBezTo>
                <a:cubicBezTo>
                  <a:pt x="4638523" y="3729915"/>
                  <a:pt x="4320218" y="3700977"/>
                  <a:pt x="4226978" y="3710624"/>
                </a:cubicBezTo>
                <a:cubicBezTo>
                  <a:pt x="4144027" y="3718984"/>
                  <a:pt x="3675254" y="3578802"/>
                  <a:pt x="3578155" y="3495850"/>
                </a:cubicBezTo>
                <a:cubicBezTo>
                  <a:pt x="3564651" y="3560796"/>
                  <a:pt x="3593587" y="3586517"/>
                  <a:pt x="3616738" y="3616098"/>
                </a:cubicBezTo>
                <a:cubicBezTo>
                  <a:pt x="3649531" y="3657895"/>
                  <a:pt x="3654676" y="3687475"/>
                  <a:pt x="3592944" y="3720913"/>
                </a:cubicBezTo>
                <a:cubicBezTo>
                  <a:pt x="3416109" y="3816082"/>
                  <a:pt x="3418038" y="3819297"/>
                  <a:pt x="3583942" y="3948546"/>
                </a:cubicBezTo>
                <a:cubicBezTo>
                  <a:pt x="3591659" y="3954335"/>
                  <a:pt x="3587800" y="3972982"/>
                  <a:pt x="3589730" y="3985844"/>
                </a:cubicBezTo>
                <a:cubicBezTo>
                  <a:pt x="3546645" y="4005135"/>
                  <a:pt x="3495846" y="3954978"/>
                  <a:pt x="3444404" y="4008992"/>
                </a:cubicBezTo>
                <a:cubicBezTo>
                  <a:pt x="3666250" y="4246272"/>
                  <a:pt x="4003845" y="4471979"/>
                  <a:pt x="4309931" y="4650101"/>
                </a:cubicBezTo>
                <a:cubicBezTo>
                  <a:pt x="4062362" y="4708617"/>
                  <a:pt x="3913819" y="4502845"/>
                  <a:pt x="3731840" y="4529209"/>
                </a:cubicBezTo>
                <a:cubicBezTo>
                  <a:pt x="3641172" y="4593512"/>
                  <a:pt x="3911247" y="4697685"/>
                  <a:pt x="3653390" y="4727908"/>
                </a:cubicBezTo>
                <a:cubicBezTo>
                  <a:pt x="3765278" y="4784495"/>
                  <a:pt x="3848230" y="4839796"/>
                  <a:pt x="3925393" y="4904742"/>
                </a:cubicBezTo>
                <a:cubicBezTo>
                  <a:pt x="4062362" y="5021132"/>
                  <a:pt x="4089368" y="5098297"/>
                  <a:pt x="4026352" y="5254555"/>
                </a:cubicBezTo>
                <a:cubicBezTo>
                  <a:pt x="3984554" y="5357440"/>
                  <a:pt x="3924108" y="5451967"/>
                  <a:pt x="3977480" y="5574787"/>
                </a:cubicBezTo>
                <a:cubicBezTo>
                  <a:pt x="4014133" y="5659024"/>
                  <a:pt x="3999986" y="5714325"/>
                  <a:pt x="3861090" y="5676385"/>
                </a:cubicBezTo>
                <a:cubicBezTo>
                  <a:pt x="3711264" y="5635875"/>
                  <a:pt x="3654676" y="5711753"/>
                  <a:pt x="3692615" y="5859008"/>
                </a:cubicBezTo>
                <a:cubicBezTo>
                  <a:pt x="3717051" y="5953535"/>
                  <a:pt x="3691328" y="5983115"/>
                  <a:pt x="3588443" y="5972183"/>
                </a:cubicBezTo>
                <a:cubicBezTo>
                  <a:pt x="3474625" y="5959965"/>
                  <a:pt x="3366596" y="5898233"/>
                  <a:pt x="3225771" y="5927814"/>
                </a:cubicBezTo>
                <a:cubicBezTo>
                  <a:pt x="3338301" y="6100148"/>
                  <a:pt x="3578798" y="6051276"/>
                  <a:pt x="3709977" y="6215251"/>
                </a:cubicBezTo>
                <a:cubicBezTo>
                  <a:pt x="3553719" y="6215893"/>
                  <a:pt x="3434115" y="6215251"/>
                  <a:pt x="3318367" y="6179240"/>
                </a:cubicBezTo>
                <a:cubicBezTo>
                  <a:pt x="3270140" y="6164451"/>
                  <a:pt x="3217411" y="6149662"/>
                  <a:pt x="3190403" y="6199174"/>
                </a:cubicBezTo>
                <a:cubicBezTo>
                  <a:pt x="3158252" y="6258978"/>
                  <a:pt x="3223841" y="6281484"/>
                  <a:pt x="3263066" y="6292415"/>
                </a:cubicBezTo>
                <a:cubicBezTo>
                  <a:pt x="3373669" y="6322638"/>
                  <a:pt x="3458550" y="6394014"/>
                  <a:pt x="3550504" y="6449958"/>
                </a:cubicBezTo>
                <a:cubicBezTo>
                  <a:pt x="3726616" y="6557427"/>
                  <a:pt x="3917990" y="6649139"/>
                  <a:pt x="4077239" y="6805655"/>
                </a:cubicBezTo>
                <a:lnTo>
                  <a:pt x="4125813" y="6858000"/>
                </a:lnTo>
                <a:lnTo>
                  <a:pt x="4084568" y="6858000"/>
                </a:lnTo>
                <a:lnTo>
                  <a:pt x="3991456" y="6828025"/>
                </a:lnTo>
                <a:cubicBezTo>
                  <a:pt x="3846743" y="6771357"/>
                  <a:pt x="3719301" y="6699136"/>
                  <a:pt x="3569795" y="6680810"/>
                </a:cubicBezTo>
                <a:cubicBezTo>
                  <a:pt x="3613040" y="6726948"/>
                  <a:pt x="3659338" y="6769067"/>
                  <a:pt x="3707747" y="6808392"/>
                </a:cubicBezTo>
                <a:lnTo>
                  <a:pt x="377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797558-86B7-72E1-352A-9852F342AC4B}"/>
              </a:ext>
            </a:extLst>
          </p:cNvPr>
          <p:cNvSpPr txBox="1">
            <a:spLocks/>
          </p:cNvSpPr>
          <p:nvPr/>
        </p:nvSpPr>
        <p:spPr>
          <a:xfrm>
            <a:off x="4569782" y="2180833"/>
            <a:ext cx="5840275" cy="14060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dirty="0">
                <a:solidFill>
                  <a:srgbClr val="FFFF00"/>
                </a:solidFill>
              </a:rPr>
              <a:t>AS &amp; AS-T in Biology</a:t>
            </a:r>
          </a:p>
        </p:txBody>
      </p:sp>
      <p:pic>
        <p:nvPicPr>
          <p:cNvPr id="5" name="Picture 4" descr="A picture containing cat, sitting, standing, different&#10;&#10;Description automatically generated">
            <a:extLst>
              <a:ext uri="{FF2B5EF4-FFF2-40B4-BE49-F238E27FC236}">
                <a16:creationId xmlns:a16="http://schemas.microsoft.com/office/drawing/2014/main" id="{75BA25A5-FA78-42F4-A122-8A653AAA6C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7067" b="-1"/>
          <a:stretch/>
        </p:blipFill>
        <p:spPr>
          <a:xfrm>
            <a:off x="4605520" y="0"/>
            <a:ext cx="4538480" cy="2624956"/>
          </a:xfrm>
          <a:custGeom>
            <a:avLst/>
            <a:gdLst/>
            <a:ahLst/>
            <a:cxnLst/>
            <a:rect l="l" t="t" r="r" b="b"/>
            <a:pathLst>
              <a:path w="4538480" h="2624966">
                <a:moveTo>
                  <a:pt x="0" y="0"/>
                </a:moveTo>
                <a:lnTo>
                  <a:pt x="4538480" y="0"/>
                </a:lnTo>
                <a:lnTo>
                  <a:pt x="4538480" y="2278570"/>
                </a:lnTo>
                <a:lnTo>
                  <a:pt x="4520384" y="2284270"/>
                </a:lnTo>
                <a:cubicBezTo>
                  <a:pt x="3945063" y="2457853"/>
                  <a:pt x="2850619" y="2701056"/>
                  <a:pt x="1497830" y="2602030"/>
                </a:cubicBezTo>
                <a:cubicBezTo>
                  <a:pt x="1428382" y="2596885"/>
                  <a:pt x="1362793" y="2593669"/>
                  <a:pt x="1295917" y="2591098"/>
                </a:cubicBezTo>
                <a:cubicBezTo>
                  <a:pt x="852222" y="2571324"/>
                  <a:pt x="414677" y="2559146"/>
                  <a:pt x="120277" y="2541000"/>
                </a:cubicBezTo>
                <a:lnTo>
                  <a:pt x="0" y="2532395"/>
                </a:ln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F85AFB-1622-89B5-E564-713A0C989DB4}"/>
              </a:ext>
            </a:extLst>
          </p:cNvPr>
          <p:cNvSpPr txBox="1">
            <a:spLocks/>
          </p:cNvSpPr>
          <p:nvPr/>
        </p:nvSpPr>
        <p:spPr>
          <a:xfrm>
            <a:off x="4351284" y="4046482"/>
            <a:ext cx="4508938" cy="242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Some common career paths </a:t>
            </a:r>
          </a:p>
          <a:p>
            <a:r>
              <a:rPr lang="en-US" sz="1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for biology majors:</a:t>
            </a:r>
          </a:p>
          <a:p>
            <a:endParaRPr lang="en-US" sz="1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Research Scientist, Pharmacologist</a:t>
            </a:r>
          </a:p>
          <a:p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Ecologist, Forensic Scientist, Teacher, Government Agency Roles, Wildlife Biologist, Veterinarian, Dentist, Physician, Optometrist</a:t>
            </a:r>
          </a:p>
          <a:p>
            <a:endParaRPr lang="en-US" sz="1800" cap="al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69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sitting, small, computer&#10;&#10;Description automatically generated">
            <a:extLst>
              <a:ext uri="{FF2B5EF4-FFF2-40B4-BE49-F238E27FC236}">
                <a16:creationId xmlns:a16="http://schemas.microsoft.com/office/drawing/2014/main" id="{D2894463-76E6-49C9-8A8E-1095F918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753" b="3247"/>
          <a:stretch/>
        </p:blipFill>
        <p:spPr>
          <a:xfrm>
            <a:off x="-76198" y="0"/>
            <a:ext cx="9220198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1317F1F-73D2-1495-7D8B-D388E98794BF}"/>
              </a:ext>
            </a:extLst>
          </p:cNvPr>
          <p:cNvSpPr txBox="1">
            <a:spLocks/>
          </p:cNvSpPr>
          <p:nvPr/>
        </p:nvSpPr>
        <p:spPr>
          <a:xfrm>
            <a:off x="4762499" y="3190874"/>
            <a:ext cx="4396719" cy="963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dirty="0">
                <a:solidFill>
                  <a:srgbClr val="FFFF00"/>
                </a:solidFill>
              </a:rPr>
              <a:t>AS in Biotechnology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57041D-BB6D-1B14-A27D-DBBDEAC604D0}"/>
              </a:ext>
            </a:extLst>
          </p:cNvPr>
          <p:cNvSpPr txBox="1">
            <a:spLocks/>
          </p:cNvSpPr>
          <p:nvPr/>
        </p:nvSpPr>
        <p:spPr>
          <a:xfrm>
            <a:off x="3705225" y="4153927"/>
            <a:ext cx="5438775" cy="2611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1">
              <a:lnSpc>
                <a:spcPts val="2500"/>
              </a:lnSpc>
            </a:pPr>
            <a:r>
              <a:rPr lang="en-US" sz="18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Some common career paths </a:t>
            </a:r>
          </a:p>
          <a:p>
            <a:pPr marL="457200" lvl="1">
              <a:lnSpc>
                <a:spcPts val="2500"/>
              </a:lnSpc>
            </a:pPr>
            <a:r>
              <a:rPr lang="en-US" sz="18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for biotech majors: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914400" lvl="2">
              <a:lnSpc>
                <a:spcPts val="2500"/>
              </a:lnSpc>
            </a:pP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Manufacturing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Assistant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/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Technician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914400" lvl="2">
              <a:lnSpc>
                <a:spcPts val="2500"/>
              </a:lnSpc>
            </a:pP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Microbiology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Quality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Control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(QC)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Technician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914400" lvl="2">
              <a:lnSpc>
                <a:spcPts val="2500"/>
              </a:lnSpc>
            </a:pP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Molecular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Biology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Technician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914400" lvl="2">
              <a:lnSpc>
                <a:spcPts val="2500"/>
              </a:lnSpc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QC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Analyst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QC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Technician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914400" lvl="2">
              <a:lnSpc>
                <a:spcPts val="2500"/>
              </a:lnSpc>
            </a:pP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Water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Quality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Technician</a:t>
            </a: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13309-9A52-9C39-F63E-727329EA5E6B}"/>
              </a:ext>
            </a:extLst>
          </p:cNvPr>
          <p:cNvSpPr txBox="1"/>
          <p:nvPr/>
        </p:nvSpPr>
        <p:spPr>
          <a:xfrm>
            <a:off x="315310" y="2701159"/>
            <a:ext cx="4658648" cy="4308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BS in Biomanufacturing at LAMC </a:t>
            </a:r>
          </a:p>
        </p:txBody>
      </p:sp>
    </p:spTree>
    <p:extLst>
      <p:ext uri="{BB962C8B-B14F-4D97-AF65-F5344CB8AC3E}">
        <p14:creationId xmlns:p14="http://schemas.microsoft.com/office/powerpoint/2010/main" val="1974591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0" name="Oval 14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6" name="Rectangle 20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39D7BE-BE0F-0CB6-6326-5E4175EDE120}"/>
              </a:ext>
            </a:extLst>
          </p:cNvPr>
          <p:cNvSpPr txBox="1"/>
          <p:nvPr/>
        </p:nvSpPr>
        <p:spPr>
          <a:xfrm>
            <a:off x="136551" y="276717"/>
            <a:ext cx="8137306" cy="9662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Why STEM degrees?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BE1951-7D0C-A113-7655-DF81F4910E56}"/>
              </a:ext>
            </a:extLst>
          </p:cNvPr>
          <p:cNvGrpSpPr/>
          <p:nvPr/>
        </p:nvGrpSpPr>
        <p:grpSpPr>
          <a:xfrm>
            <a:off x="126154" y="3485234"/>
            <a:ext cx="4262069" cy="3115262"/>
            <a:chOff x="308740" y="2886145"/>
            <a:chExt cx="5209718" cy="3614531"/>
          </a:xfrm>
        </p:grpSpPr>
        <p:pic>
          <p:nvPicPr>
            <p:cNvPr id="4" name="Picture 3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61680081-10A8-0B31-3B17-ADBE299BE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-2" b="15386"/>
            <a:stretch/>
          </p:blipFill>
          <p:spPr>
            <a:xfrm>
              <a:off x="308741" y="2886145"/>
              <a:ext cx="5209717" cy="27660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3000"/>
                </a:prstClr>
              </a:outerShdw>
            </a:effectLst>
          </p:spPr>
        </p:pic>
        <p:pic>
          <p:nvPicPr>
            <p:cNvPr id="6" name="Picture 5" descr="Table&#10;&#10;Description automatically generated">
              <a:extLst>
                <a:ext uri="{FF2B5EF4-FFF2-40B4-BE49-F238E27FC236}">
                  <a16:creationId xmlns:a16="http://schemas.microsoft.com/office/drawing/2014/main" id="{3E56EF3D-A457-ACF8-876F-DC906F819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7664" r="-2" b="17188"/>
            <a:stretch/>
          </p:blipFill>
          <p:spPr>
            <a:xfrm>
              <a:off x="308740" y="3734617"/>
              <a:ext cx="5209717" cy="27660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3000"/>
                </a:prstClr>
              </a:outerShdw>
            </a:effectLst>
          </p:spPr>
        </p:pic>
      </p:grp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F11E59C-7BEE-448A-A1EB-703E754AF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3485234"/>
            <a:ext cx="4442474" cy="3047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A1C2B-7C4D-51CC-4DC4-10CC989382B4}"/>
              </a:ext>
            </a:extLst>
          </p:cNvPr>
          <p:cNvSpPr txBox="1"/>
          <p:nvPr/>
        </p:nvSpPr>
        <p:spPr>
          <a:xfrm>
            <a:off x="306641" y="1635025"/>
            <a:ext cx="87078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rgbClr val="FFFF00"/>
                </a:solidFill>
              </a:rPr>
              <a:t>Jobs are waiting for our STEM graduates!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33FBD-680C-95C8-29BA-A940FB4E780C}"/>
              </a:ext>
            </a:extLst>
          </p:cNvPr>
          <p:cNvSpPr txBox="1"/>
          <p:nvPr/>
        </p:nvSpPr>
        <p:spPr>
          <a:xfrm>
            <a:off x="278255" y="2541769"/>
            <a:ext cx="85294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FFC000"/>
                </a:solidFill>
                <a:effectLst/>
                <a:latin typeface="Publico Text Web"/>
              </a:rPr>
              <a:t>Across the U.S. there is a shortage in supply of qualified STEM workers and teachers. </a:t>
            </a:r>
          </a:p>
        </p:txBody>
      </p:sp>
    </p:spTree>
    <p:extLst>
      <p:ext uri="{BB962C8B-B14F-4D97-AF65-F5344CB8AC3E}">
        <p14:creationId xmlns:p14="http://schemas.microsoft.com/office/powerpoint/2010/main" val="215432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 descr="C:\Users\orstudent\Desktop\lamc_ecc_ext4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24401"/>
            <a:ext cx="1989682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 descr="C:\Users\orstudent\Desktop\lamc_ecc_ext2[1]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3042" y="4729165"/>
            <a:ext cx="3276600" cy="212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 descr="C:\Users\orstudent\Desktop\lamc_ecc_int4[1]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4122" y="4733929"/>
            <a:ext cx="2019877" cy="214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 descr="C:\Users\orstudent\Desktop\thCANYURN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36406" y="4733929"/>
            <a:ext cx="1936523" cy="212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 descr="C:\Users\orstudent\Desktop\m%20(63%20of%20118)[1]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0429" y="1673109"/>
            <a:ext cx="2923571" cy="198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 descr="C:\Users\orstudent\Desktop\m%20(37%20of%20118)[1]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38925" y="1673109"/>
            <a:ext cx="1905000" cy="198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 descr="C:\Users\orstudent\Desktop\1306006380-can0277-n36-528x302[1]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1676400"/>
            <a:ext cx="2287870" cy="197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 descr="C:\Users\orstudent\Desktop\1306006462-can0277-n34-528x421[1]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287870" y="1673109"/>
            <a:ext cx="2127254" cy="197670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/>
          <p:nvPr/>
        </p:nvSpPr>
        <p:spPr>
          <a:xfrm>
            <a:off x="-304800" y="138677"/>
            <a:ext cx="7086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East Campus</a:t>
            </a:r>
            <a:endParaRPr/>
          </a:p>
        </p:txBody>
      </p:sp>
      <p:sp>
        <p:nvSpPr>
          <p:cNvPr id="192" name="Google Shape;192;p23"/>
          <p:cNvSpPr txBox="1"/>
          <p:nvPr/>
        </p:nvSpPr>
        <p:spPr>
          <a:xfrm>
            <a:off x="2660579" y="1290959"/>
            <a:ext cx="44667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Health Fitness Athletic Center (HFAC)</a:t>
            </a:r>
            <a:endParaRPr/>
          </a:p>
        </p:txBody>
      </p:sp>
      <p:sp>
        <p:nvSpPr>
          <p:cNvPr id="193" name="Google Shape;193;p23"/>
          <p:cNvSpPr txBox="1"/>
          <p:nvPr/>
        </p:nvSpPr>
        <p:spPr>
          <a:xfrm>
            <a:off x="2514600" y="4351779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Center for Math &amp; Science (CMS)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DD4A0B-F67C-9F4E-AA4A-965AB8247786}"/>
              </a:ext>
            </a:extLst>
          </p:cNvPr>
          <p:cNvSpPr txBox="1"/>
          <p:nvPr/>
        </p:nvSpPr>
        <p:spPr>
          <a:xfrm>
            <a:off x="210208" y="315310"/>
            <a:ext cx="8021608" cy="16843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to get our kids/students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interested in STEM?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33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5007D-7280-832E-44B2-1E44B8AE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3" y="2280998"/>
            <a:ext cx="2762730" cy="2077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CC8B63-61E8-615A-2E5F-F0752DFA75F5}"/>
              </a:ext>
            </a:extLst>
          </p:cNvPr>
          <p:cNvSpPr txBox="1"/>
          <p:nvPr/>
        </p:nvSpPr>
        <p:spPr>
          <a:xfrm>
            <a:off x="210208" y="4435366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Discovery Cube in Sylmar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D7D8A-9AD4-DAA5-D8E9-4BB79EE09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204" y="2280998"/>
            <a:ext cx="3282320" cy="2077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618208-6B15-173A-C6DF-08D1672E0150}"/>
              </a:ext>
            </a:extLst>
          </p:cNvPr>
          <p:cNvSpPr txBox="1"/>
          <p:nvPr/>
        </p:nvSpPr>
        <p:spPr>
          <a:xfrm>
            <a:off x="3217763" y="4457456"/>
            <a:ext cx="301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 Science Center in LA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D54867-4F0D-C3E9-883B-42E2DC33B7ED}"/>
              </a:ext>
            </a:extLst>
          </p:cNvPr>
          <p:cNvSpPr txBox="1"/>
          <p:nvPr/>
        </p:nvSpPr>
        <p:spPr>
          <a:xfrm>
            <a:off x="6323498" y="4437505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Body Worlds Exhibition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C95CC2-F65F-42CE-20FA-81487F170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24" y="2280998"/>
            <a:ext cx="2817313" cy="20277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2F6D80-A976-B93D-22A4-1948FF5E6804}"/>
              </a:ext>
            </a:extLst>
          </p:cNvPr>
          <p:cNvSpPr txBox="1"/>
          <p:nvPr/>
        </p:nvSpPr>
        <p:spPr>
          <a:xfrm>
            <a:off x="825281" y="5612525"/>
            <a:ext cx="77957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Academic Prep: Math &amp; Science courses in High School</a:t>
            </a:r>
          </a:p>
          <a:p>
            <a:endParaRPr lang="en-US" sz="2200" dirty="0">
              <a:solidFill>
                <a:srgbClr val="FFFF00"/>
              </a:solidFill>
            </a:endParaRPr>
          </a:p>
          <a:p>
            <a:pPr algn="ctr"/>
            <a:r>
              <a:rPr lang="en-US" sz="2200" dirty="0">
                <a:solidFill>
                  <a:srgbClr val="FFFF00"/>
                </a:solidFill>
              </a:rPr>
              <a:t>LAMC can help with Math Prep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C7641-E08E-9AA9-2EF1-122E96CCFEB9}"/>
              </a:ext>
            </a:extLst>
          </p:cNvPr>
          <p:cNvSpPr txBox="1"/>
          <p:nvPr/>
        </p:nvSpPr>
        <p:spPr>
          <a:xfrm>
            <a:off x="210208" y="1935403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Interest</a:t>
            </a:r>
          </a:p>
        </p:txBody>
      </p:sp>
    </p:spTree>
    <p:extLst>
      <p:ext uri="{BB962C8B-B14F-4D97-AF65-F5344CB8AC3E}">
        <p14:creationId xmlns:p14="http://schemas.microsoft.com/office/powerpoint/2010/main" val="1868026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5AAFDE-00AB-DCC0-6077-FB0CF82D6352}"/>
              </a:ext>
            </a:extLst>
          </p:cNvPr>
          <p:cNvSpPr txBox="1"/>
          <p:nvPr/>
        </p:nvSpPr>
        <p:spPr>
          <a:xfrm>
            <a:off x="220718" y="94594"/>
            <a:ext cx="7572499" cy="23885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LAMC STEM events – motivate our kids/students/community to create interest in STEM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33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102DC-147B-8C9D-C296-AD25D66D6373}"/>
              </a:ext>
            </a:extLst>
          </p:cNvPr>
          <p:cNvSpPr txBox="1"/>
          <p:nvPr/>
        </p:nvSpPr>
        <p:spPr>
          <a:xfrm>
            <a:off x="2028497" y="5612524"/>
            <a:ext cx="576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=T68rWpPDiT0</a:t>
            </a:r>
          </a:p>
        </p:txBody>
      </p:sp>
      <p:pic>
        <p:nvPicPr>
          <p:cNvPr id="4" name="Online Media 3" descr="Magic of Sciences  Magia de Ciencias">
            <a:hlinkClick r:id="" action="ppaction://media"/>
            <a:extLst>
              <a:ext uri="{FF2B5EF4-FFF2-40B4-BE49-F238E27FC236}">
                <a16:creationId xmlns:a16="http://schemas.microsoft.com/office/drawing/2014/main" id="{738E77DF-B801-DA2B-ECAE-83FB14C09E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56372" y="2390554"/>
            <a:ext cx="4658269" cy="2631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3483BC-89C5-DE0A-BC86-AD71A024B340}"/>
              </a:ext>
            </a:extLst>
          </p:cNvPr>
          <p:cNvSpPr txBox="1"/>
          <p:nvPr/>
        </p:nvSpPr>
        <p:spPr>
          <a:xfrm>
            <a:off x="2800803" y="5132834"/>
            <a:ext cx="4992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>
                <a:solidFill>
                  <a:srgbClr val="FFFF00"/>
                </a:solidFill>
                <a:effectLst/>
                <a:latin typeface="YouTube Sans"/>
              </a:rPr>
              <a:t>Magic of Sciences  </a:t>
            </a:r>
            <a:r>
              <a:rPr lang="en-US" i="0" dirty="0" err="1">
                <a:solidFill>
                  <a:srgbClr val="FFFF00"/>
                </a:solidFill>
                <a:effectLst/>
                <a:latin typeface="YouTube Sans"/>
              </a:rPr>
              <a:t>Magia</a:t>
            </a:r>
            <a:r>
              <a:rPr lang="en-US" i="0" dirty="0">
                <a:solidFill>
                  <a:srgbClr val="FFFF00"/>
                </a:solidFill>
                <a:effectLst/>
                <a:latin typeface="YouTube Sans"/>
              </a:rPr>
              <a:t> de </a:t>
            </a:r>
            <a:r>
              <a:rPr lang="en-US" i="0" dirty="0" err="1">
                <a:solidFill>
                  <a:srgbClr val="FFFF00"/>
                </a:solidFill>
                <a:effectLst/>
                <a:latin typeface="YouTube Sans"/>
              </a:rPr>
              <a:t>Ciencias</a:t>
            </a:r>
            <a:endParaRPr lang="en-US" i="0" dirty="0">
              <a:solidFill>
                <a:srgbClr val="FFFF00"/>
              </a:solidFill>
              <a:effectLst/>
              <a:latin typeface="YouTube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B1DA3-9F3F-A9D4-C869-58A28A7C4323}"/>
              </a:ext>
            </a:extLst>
          </p:cNvPr>
          <p:cNvSpPr txBox="1"/>
          <p:nvPr/>
        </p:nvSpPr>
        <p:spPr>
          <a:xfrm>
            <a:off x="5970229" y="1910864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Last Saturday in October</a:t>
            </a:r>
          </a:p>
        </p:txBody>
      </p:sp>
    </p:spTree>
    <p:extLst>
      <p:ext uri="{BB962C8B-B14F-4D97-AF65-F5344CB8AC3E}">
        <p14:creationId xmlns:p14="http://schemas.microsoft.com/office/powerpoint/2010/main" val="266195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FD43B5-FCDE-421D-0C97-54EE01A1937F}"/>
              </a:ext>
            </a:extLst>
          </p:cNvPr>
          <p:cNvSpPr txBox="1"/>
          <p:nvPr/>
        </p:nvSpPr>
        <p:spPr>
          <a:xfrm>
            <a:off x="5828084" y="1244820"/>
            <a:ext cx="3252823" cy="3250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LAMC STEM events – motivate our students/community to create interest in STEM &amp; learn about employment opportunities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9776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857465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5B716-87E8-30A8-DD3C-BBCB8B3D7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21" y="1432876"/>
            <a:ext cx="4133259" cy="5348924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AF3E7-E0DB-7157-18BE-14BB75D2330D}"/>
              </a:ext>
            </a:extLst>
          </p:cNvPr>
          <p:cNvSpPr txBox="1"/>
          <p:nvPr/>
        </p:nvSpPr>
        <p:spPr>
          <a:xfrm>
            <a:off x="528428" y="398215"/>
            <a:ext cx="4800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Annual Mini-Symposium – From Education to Employment - In March</a:t>
            </a:r>
          </a:p>
          <a:p>
            <a:r>
              <a:rPr lang="en-US" dirty="0"/>
              <a:t>(March 17, 2023, from 10 am – 12 pm)</a:t>
            </a:r>
          </a:p>
        </p:txBody>
      </p:sp>
    </p:spTree>
    <p:extLst>
      <p:ext uri="{BB962C8B-B14F-4D97-AF65-F5344CB8AC3E}">
        <p14:creationId xmlns:p14="http://schemas.microsoft.com/office/powerpoint/2010/main" val="1631492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70690-36ED-4A5A-14A1-465B6AEC8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8" b="10737"/>
          <a:stretch/>
        </p:blipFill>
        <p:spPr>
          <a:xfrm>
            <a:off x="48807" y="0"/>
            <a:ext cx="946785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DB9ED-C29F-FB4C-78D3-6E169DE86E87}"/>
              </a:ext>
            </a:extLst>
          </p:cNvPr>
          <p:cNvSpPr txBox="1">
            <a:spLocks/>
          </p:cNvSpPr>
          <p:nvPr/>
        </p:nvSpPr>
        <p:spPr>
          <a:xfrm>
            <a:off x="-1385359" y="643457"/>
            <a:ext cx="10905059" cy="3330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Honors Program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4DA0E1-A440-EEE8-0DF0-C60E5EBE1384}"/>
              </a:ext>
            </a:extLst>
          </p:cNvPr>
          <p:cNvSpPr txBox="1">
            <a:spLocks/>
          </p:cNvSpPr>
          <p:nvPr/>
        </p:nvSpPr>
        <p:spPr>
          <a:xfrm>
            <a:off x="-1385359" y="4133125"/>
            <a:ext cx="10902016" cy="145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cap="al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Interested in transferring to UC</a:t>
            </a:r>
            <a:r>
              <a:rPr lang="en-US" sz="1800" b="1" cap="smal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</a:t>
            </a:r>
            <a:r>
              <a:rPr lang="en-US" sz="1800" b="1" cap="al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CE45E-ED0F-3F75-ECCA-9AE0AA9748CC}"/>
              </a:ext>
            </a:extLst>
          </p:cNvPr>
          <p:cNvSpPr txBox="1"/>
          <p:nvPr/>
        </p:nvSpPr>
        <p:spPr>
          <a:xfrm>
            <a:off x="433005" y="497353"/>
            <a:ext cx="3801041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Support Services:</a:t>
            </a:r>
          </a:p>
          <a:p>
            <a:endParaRPr lang="en-US" sz="15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15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Title III STEM grant</a:t>
            </a:r>
          </a:p>
          <a:p>
            <a:r>
              <a:rPr lang="en-US" sz="15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National Science Foundation HSI &amp; ATE</a:t>
            </a:r>
          </a:p>
          <a:p>
            <a:endParaRPr lang="en-US" sz="15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1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Tutoring</a:t>
            </a:r>
          </a:p>
          <a:p>
            <a:r>
              <a:rPr lang="en-US" sz="1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Paid summer internships</a:t>
            </a:r>
          </a:p>
          <a:p>
            <a:r>
              <a:rPr lang="en-US" sz="1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Faculty Mentorship </a:t>
            </a:r>
          </a:p>
          <a:p>
            <a:r>
              <a:rPr lang="en-US" sz="1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Winter &amp; Summer Math Academies</a:t>
            </a:r>
          </a:p>
          <a:p>
            <a:r>
              <a:rPr lang="en-US" sz="1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Employment Opportunities</a:t>
            </a:r>
          </a:p>
          <a:p>
            <a:r>
              <a:rPr lang="en-US" sz="1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8946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55B0FD-B868-1378-E064-F22F19D284C4}"/>
              </a:ext>
            </a:extLst>
          </p:cNvPr>
          <p:cNvSpPr txBox="1"/>
          <p:nvPr/>
        </p:nvSpPr>
        <p:spPr>
          <a:xfrm>
            <a:off x="4968905" y="1282262"/>
            <a:ext cx="3611066" cy="4685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Interested in learning more about our programs &amp; dual enrollment &amp; a tour of our labs?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 you want us to present and/or demonstrations in your classes?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Contact us!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38DA9F-790B-4953-960E-D23767783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92A4ADD2-BBA9-432F-8D8B-44DBD15E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058" y="591673"/>
            <a:ext cx="3606882" cy="562624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186;p23" descr="C:\Users\orstudent\Desktop\thCANYURNA.jpg">
            <a:extLst>
              <a:ext uri="{FF2B5EF4-FFF2-40B4-BE49-F238E27FC236}">
                <a16:creationId xmlns:a16="http://schemas.microsoft.com/office/drawing/2014/main" id="{F30E1FB9-E7BC-46A1-3723-B474687D045B}"/>
              </a:ext>
            </a:extLst>
          </p:cNvPr>
          <p:cNvPicPr preferRelativeResize="0"/>
          <p:nvPr/>
        </p:nvPicPr>
        <p:blipFill rotWithShape="1">
          <a:blip r:embed="rId7"/>
          <a:srcRect t="5664" r="3" b="1867"/>
          <a:stretch/>
        </p:blipFill>
        <p:spPr>
          <a:xfrm>
            <a:off x="765995" y="770105"/>
            <a:ext cx="2888024" cy="2561300"/>
          </a:xfrm>
          <a:prstGeom prst="rect">
            <a:avLst/>
          </a:prstGeom>
          <a:noFill/>
          <a:effectLst/>
        </p:spPr>
      </p:pic>
      <p:pic>
        <p:nvPicPr>
          <p:cNvPr id="4" name="Google Shape;185;p23" descr="C:\Users\orstudent\Desktop\lamc_ecc_int4[1].jpg">
            <a:extLst>
              <a:ext uri="{FF2B5EF4-FFF2-40B4-BE49-F238E27FC236}">
                <a16:creationId xmlns:a16="http://schemas.microsoft.com/office/drawing/2014/main" id="{D409F8D9-E7DD-4101-D2F3-65C3F9E21247}"/>
              </a:ext>
            </a:extLst>
          </p:cNvPr>
          <p:cNvPicPr preferRelativeResize="0"/>
          <p:nvPr/>
        </p:nvPicPr>
        <p:blipFill rotWithShape="1">
          <a:blip r:embed="rId8"/>
          <a:srcRect t="14674" b="5667"/>
          <a:stretch/>
        </p:blipFill>
        <p:spPr>
          <a:xfrm>
            <a:off x="765995" y="3526595"/>
            <a:ext cx="2888025" cy="2501631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473302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CBB0-8A29-41B3-B4F1-3BF728635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64" y="2290259"/>
            <a:ext cx="8876872" cy="17907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950" cap="sm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Resources for Families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C71DA-9BBA-4751-B4BA-9098BCFCF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3075" y="4331984"/>
            <a:ext cx="6858000" cy="124182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Fabiola Mora </a:t>
            </a:r>
          </a:p>
          <a:p>
            <a:r>
              <a:rPr lang="en-US" b="1" dirty="0">
                <a:solidFill>
                  <a:srgbClr val="002060"/>
                </a:solidFill>
              </a:rPr>
              <a:t>Jan 27, 2023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645AD-CA26-4EAA-9B86-D858466F2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00" y="986342"/>
            <a:ext cx="3601983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63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5E4A-B074-45A0-ABDD-42C193C5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cap="all" dirty="0">
                <a:solidFill>
                  <a:srgbClr val="00B0F0"/>
                </a:solidFill>
                <a:latin typeface="Candara" panose="020E0502030303020204" pitchFamily="34" charset="0"/>
              </a:rPr>
              <a:t>English Language literacy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7007B-B2A8-4BF2-94AF-3FD02FEED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4177" y="1600200"/>
            <a:ext cx="4261207" cy="378857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rgbClr val="002060"/>
                </a:solidFill>
              </a:rPr>
              <a:t> English as a Second Language (ESL)</a:t>
            </a:r>
          </a:p>
          <a:p>
            <a:pPr marL="0" indent="0">
              <a:buNone/>
            </a:pPr>
            <a:r>
              <a:rPr lang="en-US" sz="3000" dirty="0"/>
              <a:t>Courses focus on conversation, reading and beginning grammar aimed at preparing students for higher level academic English courses. </a:t>
            </a: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9AAB609-0093-4CE1-8EAA-701F014D0E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32115" y="1946910"/>
            <a:ext cx="3497708" cy="36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76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5E4A-B074-45A0-ABDD-42C193C5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cap="all" dirty="0">
                <a:solidFill>
                  <a:srgbClr val="00B0F0"/>
                </a:solidFill>
                <a:latin typeface="Candara" panose="020E0502030303020204" pitchFamily="34" charset="0"/>
              </a:rPr>
              <a:t>LEARN BASIC Computer Skills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7007B-B2A8-4BF2-94AF-3FD02FEED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6350" y="1656043"/>
            <a:ext cx="3968575" cy="420024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Basic skills in computer course is designed to teach students: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basic computer hardware,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Some knowledge of computer operating systems including monitor, mouse, keyboard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Simple skills on how to use Microsoft office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Use of online search engines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Tools on how to send and receive simple email messages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3025BC-F0DC-4C90-B6DF-E565A3F320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766459"/>
            <a:ext cx="3886200" cy="21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88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5E4A-B074-45A0-ABDD-42C193C5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cap="all" dirty="0">
                <a:solidFill>
                  <a:srgbClr val="00B0F0"/>
                </a:solidFill>
                <a:latin typeface="Candara" panose="020E0502030303020204" pitchFamily="34" charset="0"/>
              </a:rPr>
              <a:t>PREPARE FOR CITIZENSHIP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7007B-B2A8-4BF2-94AF-3FD02FEEDC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Our Citizenship courses introduce students to: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US history and American government topics including the three branches of government, American symbols such as the flag and other concepts needed to prepare for US citizenship exam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256EE-5214-4D22-B2A9-8C582978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11" y="2049240"/>
            <a:ext cx="2669354" cy="327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32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5E4A-B074-45A0-ABDD-42C193C5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cap="all" dirty="0">
                <a:solidFill>
                  <a:srgbClr val="00B0F0"/>
                </a:solidFill>
                <a:latin typeface="Candara" panose="020E0502030303020204" pitchFamily="34" charset="0"/>
              </a:rPr>
              <a:t>PREPARE FOR GED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7007B-B2A8-4BF2-94AF-3FD02FEEDC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Our GED courses prepare students to successfully pass the GED exam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We offer a sequence of 4 courses in the areas of: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Literature and the Arts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Social Studies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Math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Science</a:t>
            </a:r>
          </a:p>
          <a:p>
            <a:pPr marL="342900" lvl="1" indent="0">
              <a:buNone/>
            </a:pP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6346B-4655-42C4-AC06-3744C29D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71" y="220629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76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7481064" cy="238932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/>
          <p:nvPr/>
        </p:nvSpPr>
        <p:spPr>
          <a:xfrm>
            <a:off x="82932" y="3581400"/>
            <a:ext cx="38100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Sunland-Tujunga Campus</a:t>
            </a:r>
            <a:br>
              <a:rPr lang="en-US" sz="1800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</a:br>
            <a:r>
              <a:rPr lang="en-US" sz="1800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7224 Foothill Boulevard (Near Commerce Avenue)</a:t>
            </a:r>
            <a:br>
              <a:rPr lang="en-US" sz="1800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</a:br>
            <a:r>
              <a:rPr lang="en-US" sz="1800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Tujunga, CA 91042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 818-875-4036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3581400"/>
            <a:ext cx="4174926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1676400" y="870522"/>
            <a:ext cx="50292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C8D252-8044-458D-A776-6A5833FE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4AA69-7728-499C-8FA7-A3FCA738E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9760FB8-CC91-426C-9EF3-A58786866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274F2C-FBD9-4A60-B6A0-FB7532F59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43DFE3-F007-48D9-A223-F7351802D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E7EBD1-9868-4F2F-B4FF-A89B93CFB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52CF15B-B62D-425C-826D-EDECC5BA3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299DF8-AE9C-4FAD-9FFA-8EF6DD8EC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88BDCF-FA66-4854-A037-4AC6C70E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554D6-B961-A612-ADFF-BED973CDD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180" y="2167613"/>
            <a:ext cx="3554529" cy="21598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54F5317-715A-4856-908F-8B232EB6D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DD865-14EE-27B3-2576-9ED2DCABA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70" y="2363712"/>
            <a:ext cx="3705400" cy="212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99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363533" y="452718"/>
            <a:ext cx="52914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rebuchet MS"/>
              <a:buNone/>
            </a:pPr>
            <a:r>
              <a:rPr lang="en-US" sz="4800" cap="small" dirty="0"/>
              <a:t>Why Los Angles Mission College?</a:t>
            </a:r>
            <a:endParaRPr dirty="0"/>
          </a:p>
        </p:txBody>
      </p:sp>
      <p:sp>
        <p:nvSpPr>
          <p:cNvPr id="168" name="Google Shape;168;p21"/>
          <p:cNvSpPr txBox="1">
            <a:spLocks noGrp="1"/>
          </p:cNvSpPr>
          <p:nvPr>
            <p:ph idx="1"/>
          </p:nvPr>
        </p:nvSpPr>
        <p:spPr>
          <a:xfrm>
            <a:off x="510241" y="2336872"/>
            <a:ext cx="7740600" cy="4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►"/>
            </a:pPr>
            <a:r>
              <a:rPr lang="en-US" sz="4000"/>
              <a:t>Affordable 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Char char="►"/>
            </a:pPr>
            <a:r>
              <a:rPr lang="en-US" sz="4000"/>
              <a:t>Small Class Sizes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Char char="►"/>
            </a:pPr>
            <a:r>
              <a:rPr lang="en-US" sz="4000"/>
              <a:t>Additional Support Services 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Char char="►"/>
            </a:pPr>
            <a:r>
              <a:rPr lang="en-US" sz="4000"/>
              <a:t>In Your Community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Char char="►"/>
            </a:pPr>
            <a:r>
              <a:rPr lang="en-US" sz="4000"/>
              <a:t>Fresh Start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Char char="►"/>
            </a:pPr>
            <a:r>
              <a:rPr lang="en-US" sz="4000"/>
              <a:t>Opportunities to Explore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76200" y="228600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What is your goal?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Google Shape;207;p25"/>
          <p:cNvSpPr txBox="1">
            <a:spLocks noGrp="1"/>
          </p:cNvSpPr>
          <p:nvPr>
            <p:ph idx="1"/>
          </p:nvPr>
        </p:nvSpPr>
        <p:spPr>
          <a:xfrm>
            <a:off x="990600" y="1143000"/>
            <a:ext cx="80010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6" lvl="0" indent="-34290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en-US" sz="3500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Earn a skills certificate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6" lvl="0" indent="-34290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3500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Complete an Associates Degree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6" lvl="0" indent="-34290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►"/>
            </a:pPr>
            <a:r>
              <a:rPr lang="en-US" sz="3500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Complete general requirements to transfer to a 4-year University CSU, UC or a Private University</a:t>
            </a:r>
            <a:r>
              <a:rPr lang="en-US" sz="1000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en-US" sz="3500">
                <a:solidFill>
                  <a:schemeClr val="lt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endParaRPr sz="3500">
              <a:solidFill>
                <a:schemeClr val="lt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3000" i="1"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000" i="1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     *LAMC Offers 75 Different majors*</a:t>
            </a:r>
            <a:endParaRPr sz="3000" i="1"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lt1"/>
              </a:solidFill>
              <a:latin typeface="Calibri" panose="020F0502020204030204" pitchFamily="34" charset="0"/>
              <a:ea typeface="Aharoni"/>
              <a:cs typeface="Calibri" panose="020F0502020204030204" pitchFamily="34" charset="0"/>
              <a:sym typeface="Aharoni"/>
            </a:endParaRPr>
          </a:p>
        </p:txBody>
      </p:sp>
      <p:pic>
        <p:nvPicPr>
          <p:cNvPr id="208" name="Google Shape;208;p25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4404798"/>
            <a:ext cx="2590800" cy="2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96811">
            <a:off x="7353161" y="4990960"/>
            <a:ext cx="14478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152400" y="8760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dirty="0"/>
              <a:t>Resources:</a:t>
            </a:r>
            <a:br>
              <a:rPr lang="en-US" dirty="0"/>
            </a:br>
            <a:r>
              <a:rPr lang="en-US" i="1" dirty="0"/>
              <a:t>Learning Resource Center </a:t>
            </a:r>
            <a:endParaRPr i="1" dirty="0"/>
          </a:p>
        </p:txBody>
      </p:sp>
      <p:sp>
        <p:nvSpPr>
          <p:cNvPr id="215" name="Google Shape;215;p26"/>
          <p:cNvSpPr txBox="1">
            <a:spLocks noGrp="1"/>
          </p:cNvSpPr>
          <p:nvPr>
            <p:ph idx="1"/>
          </p:nvPr>
        </p:nvSpPr>
        <p:spPr>
          <a:xfrm>
            <a:off x="640731" y="1828800"/>
            <a:ext cx="6711654" cy="457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6" lvl="0" indent="-342906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FREE Tutoring</a:t>
            </a:r>
            <a:endParaRPr dirty="0"/>
          </a:p>
          <a:p>
            <a:pPr marL="742962" lvl="1" indent="-285755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Writing Center</a:t>
            </a:r>
            <a:endParaRPr dirty="0"/>
          </a:p>
          <a:p>
            <a:pPr marL="742962" lvl="1" indent="-285755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Science Tutoring Center</a:t>
            </a:r>
            <a:endParaRPr dirty="0"/>
          </a:p>
          <a:p>
            <a:pPr marL="742962" lvl="1" indent="-285755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Math Tutoring Center </a:t>
            </a:r>
            <a:endParaRPr dirty="0"/>
          </a:p>
          <a:p>
            <a:pPr marL="742962" lvl="1" indent="-285755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Workshops</a:t>
            </a:r>
            <a:endParaRPr dirty="0"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Library</a:t>
            </a:r>
            <a:endParaRPr dirty="0"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Printing and computer lab</a:t>
            </a:r>
            <a:endParaRPr dirty="0"/>
          </a:p>
          <a:p>
            <a:pPr marL="742962" lvl="1" indent="-194315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8350" y="1828800"/>
            <a:ext cx="300807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4234259"/>
            <a:ext cx="3808171" cy="2323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Resources: </a:t>
            </a:r>
            <a:br>
              <a:rPr lang="en-US"/>
            </a:br>
            <a:r>
              <a:rPr lang="en-US" i="1"/>
              <a:t>Career Center</a:t>
            </a:r>
            <a:endParaRPr i="1"/>
          </a:p>
        </p:txBody>
      </p:sp>
      <p:sp>
        <p:nvSpPr>
          <p:cNvPr id="224" name="Google Shape;224;p27"/>
          <p:cNvSpPr txBox="1">
            <a:spLocks noGrp="1"/>
          </p:cNvSpPr>
          <p:nvPr>
            <p:ph idx="1"/>
          </p:nvPr>
        </p:nvSpPr>
        <p:spPr>
          <a:xfrm>
            <a:off x="820816" y="1635463"/>
            <a:ext cx="6711654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80"/>
              <a:buNone/>
            </a:pPr>
            <a:r>
              <a:rPr lang="en-US" sz="1850" dirty="0"/>
              <a:t>Career center</a:t>
            </a:r>
            <a:endParaRPr dirty="0"/>
          </a:p>
          <a:p>
            <a:pPr marL="342906" lvl="0" indent="-342906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►"/>
            </a:pPr>
            <a:r>
              <a:rPr lang="en-US" sz="1850" dirty="0"/>
              <a:t>Workshops</a:t>
            </a:r>
            <a:endParaRPr dirty="0"/>
          </a:p>
          <a:p>
            <a:pPr marL="742962" lvl="1" indent="-28575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en-US" sz="1665" dirty="0"/>
              <a:t>Cover Letter &amp; Resume Writing</a:t>
            </a:r>
            <a:endParaRPr dirty="0"/>
          </a:p>
          <a:p>
            <a:pPr marL="742962" lvl="1" indent="-28575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en-US" sz="1665" dirty="0"/>
              <a:t>Networking &amp; LinkedIn</a:t>
            </a:r>
            <a:endParaRPr dirty="0"/>
          </a:p>
          <a:p>
            <a:pPr marL="342906" lvl="0" indent="-342906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►"/>
            </a:pPr>
            <a:r>
              <a:rPr lang="en-US" sz="1850" dirty="0"/>
              <a:t>Career assessment and exploration</a:t>
            </a:r>
            <a:endParaRPr sz="1850" dirty="0"/>
          </a:p>
          <a:p>
            <a:pPr marL="342906" lvl="0" indent="-342906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►"/>
            </a:pPr>
            <a:r>
              <a:rPr lang="en-US" sz="1850" dirty="0"/>
              <a:t>Eagles Job board</a:t>
            </a:r>
            <a:endParaRPr dirty="0"/>
          </a:p>
          <a:p>
            <a:pPr marL="342906" lvl="0" indent="-342906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80"/>
              <a:buChar char="►"/>
            </a:pPr>
            <a:r>
              <a:rPr lang="en-US" sz="1850" dirty="0"/>
              <a:t>Events</a:t>
            </a:r>
            <a:endParaRPr dirty="0"/>
          </a:p>
          <a:p>
            <a:pPr marL="742962" lvl="1" indent="-28575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en-US" sz="1665" dirty="0"/>
              <a:t>Major Fair</a:t>
            </a:r>
            <a:endParaRPr dirty="0"/>
          </a:p>
          <a:p>
            <a:pPr marL="742962" lvl="1" indent="-28575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en-US" sz="1665" dirty="0"/>
              <a:t>Job and Career Fair</a:t>
            </a:r>
            <a:endParaRPr dirty="0"/>
          </a:p>
          <a:p>
            <a:pPr marL="742962" lvl="1" indent="-285755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en-US" sz="1665" dirty="0"/>
              <a:t>Internship Fair</a:t>
            </a:r>
            <a:endParaRPr sz="1665" dirty="0"/>
          </a:p>
        </p:txBody>
      </p:sp>
      <p:pic>
        <p:nvPicPr>
          <p:cNvPr id="223" name="Google Shape;223;p27" descr="Image may contain: one or more people and people sitt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7018" y="4976147"/>
            <a:ext cx="1941852" cy="1456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7" descr="Image may contain: 6 people, outdo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39087">
            <a:off x="4267882" y="4500685"/>
            <a:ext cx="2288483" cy="171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 descr="Image may contain: one or more peop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93920">
            <a:off x="6763852" y="2944149"/>
            <a:ext cx="2209800" cy="165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 descr="Related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9117" y="152400"/>
            <a:ext cx="2797310" cy="32766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8" descr="LAMC Stock Pho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0" y="0"/>
            <a:ext cx="914464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1043990" y="369359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Resources: </a:t>
            </a:r>
            <a:br>
              <a:rPr lang="en-US"/>
            </a:br>
            <a:r>
              <a:rPr lang="en-US" i="1"/>
              <a:t>Transfer Center</a:t>
            </a:r>
            <a:endParaRPr i="1"/>
          </a:p>
        </p:txBody>
      </p:sp>
      <p:sp>
        <p:nvSpPr>
          <p:cNvPr id="234" name="Google Shape;234;p28"/>
          <p:cNvSpPr txBox="1">
            <a:spLocks noGrp="1"/>
          </p:cNvSpPr>
          <p:nvPr>
            <p:ph idx="1"/>
          </p:nvPr>
        </p:nvSpPr>
        <p:spPr>
          <a:xfrm>
            <a:off x="274409" y="1905000"/>
            <a:ext cx="6711654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6" lvl="0" indent="-342906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Transfer counseling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Appointments with four-year college and university representatives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Peer mentoring (Play Video)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Assistance with college and university applications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Computer access for online research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Transfer workshops</a:t>
            </a:r>
            <a:endParaRPr/>
          </a:p>
        </p:txBody>
      </p:sp>
      <p:pic>
        <p:nvPicPr>
          <p:cNvPr id="235" name="Google Shape;235;p28" descr="Image result for transfer to college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0236" y="4724400"/>
            <a:ext cx="5208964" cy="19812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Additional Support Programs</a:t>
            </a:r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6" lvl="0" indent="-342906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DSPS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International 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Veterans 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CalWORKs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Next Up</a:t>
            </a:r>
            <a:endParaRPr/>
          </a:p>
          <a:p>
            <a:pPr marL="342906" lvl="0" indent="-342906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Foster and Kinship </a:t>
            </a:r>
            <a:endParaRPr/>
          </a:p>
        </p:txBody>
      </p:sp>
      <p:pic>
        <p:nvPicPr>
          <p:cNvPr id="242" name="Google Shape;24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1871177"/>
            <a:ext cx="3200400" cy="32004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/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{703AB086-AB61-1C4F-B96E-E893DE011DED}tf10001062</Template>
  <TotalTime>169</TotalTime>
  <Words>863</Words>
  <Application>Microsoft Macintosh PowerPoint</Application>
  <PresentationFormat>On-screen Show (4:3)</PresentationFormat>
  <Paragraphs>197</Paragraphs>
  <Slides>30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Wingdings</vt:lpstr>
      <vt:lpstr>YouTube Sans</vt:lpstr>
      <vt:lpstr>Century Gothic</vt:lpstr>
      <vt:lpstr>Bahnschrift SemiBold SemiConden</vt:lpstr>
      <vt:lpstr>Arial</vt:lpstr>
      <vt:lpstr>Trebuchet MS</vt:lpstr>
      <vt:lpstr>Wingdings 3</vt:lpstr>
      <vt:lpstr>Publico Text Web</vt:lpstr>
      <vt:lpstr>Candara</vt:lpstr>
      <vt:lpstr>Calibri</vt:lpstr>
      <vt:lpstr>Ion</vt:lpstr>
      <vt:lpstr>Welcome to LAMC!</vt:lpstr>
      <vt:lpstr>PowerPoint Presentation</vt:lpstr>
      <vt:lpstr>PowerPoint Presentation</vt:lpstr>
      <vt:lpstr>Why Los Angles Mission College?</vt:lpstr>
      <vt:lpstr>What is your goal? </vt:lpstr>
      <vt:lpstr>Resources: Learning Resource Center </vt:lpstr>
      <vt:lpstr>Resources:  Career Center</vt:lpstr>
      <vt:lpstr>Resources:  Transfer Center</vt:lpstr>
      <vt:lpstr>Additional Support Programs</vt:lpstr>
      <vt:lpstr>Specialty Programs </vt:lpstr>
      <vt:lpstr>PowerPoint Presentation</vt:lpstr>
      <vt:lpstr>PowerPoint Presentation</vt:lpstr>
      <vt:lpstr>How to pay for College</vt:lpstr>
      <vt:lpstr>Career 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for Families </vt:lpstr>
      <vt:lpstr>English Language literacy </vt:lpstr>
      <vt:lpstr>LEARN BASIC Computer Skills</vt:lpstr>
      <vt:lpstr>PREPARE FOR CITIZENSHIP</vt:lpstr>
      <vt:lpstr>PREPARE FOR GED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ANGELES MISSION COLLEGE</dc:title>
  <cp:lastModifiedBy>Mohammadian, Parvaneh</cp:lastModifiedBy>
  <cp:revision>52</cp:revision>
  <dcterms:modified xsi:type="dcterms:W3CDTF">2023-01-26T16:25:09Z</dcterms:modified>
</cp:coreProperties>
</file>